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31" r:id="rId2"/>
    <p:sldId id="326" r:id="rId3"/>
    <p:sldId id="322" r:id="rId4"/>
    <p:sldId id="323" r:id="rId5"/>
    <p:sldId id="324" r:id="rId6"/>
    <p:sldId id="266" r:id="rId7"/>
    <p:sldId id="280" r:id="rId8"/>
    <p:sldId id="279" r:id="rId9"/>
    <p:sldId id="281" r:id="rId10"/>
    <p:sldId id="299" r:id="rId11"/>
    <p:sldId id="284" r:id="rId12"/>
    <p:sldId id="287" r:id="rId13"/>
    <p:sldId id="301" r:id="rId14"/>
    <p:sldId id="308" r:id="rId15"/>
    <p:sldId id="310" r:id="rId16"/>
    <p:sldId id="302" r:id="rId17"/>
    <p:sldId id="309" r:id="rId18"/>
    <p:sldId id="285" r:id="rId19"/>
    <p:sldId id="312" r:id="rId20"/>
    <p:sldId id="333" r:id="rId21"/>
    <p:sldId id="332" r:id="rId22"/>
    <p:sldId id="289" r:id="rId23"/>
    <p:sldId id="311" r:id="rId24"/>
    <p:sldId id="328" r:id="rId25"/>
    <p:sldId id="329" r:id="rId26"/>
    <p:sldId id="336" r:id="rId27"/>
    <p:sldId id="334" r:id="rId28"/>
    <p:sldId id="335" r:id="rId29"/>
    <p:sldId id="292" r:id="rId30"/>
    <p:sldId id="337" r:id="rId31"/>
    <p:sldId id="293" r:id="rId32"/>
    <p:sldId id="317" r:id="rId33"/>
    <p:sldId id="316" r:id="rId34"/>
    <p:sldId id="288" r:id="rId35"/>
    <p:sldId id="327" r:id="rId36"/>
  </p:sldIdLst>
  <p:sldSz cx="9144000" cy="6858000" type="screen4x3"/>
  <p:notesSz cx="9601200" cy="73152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ＭＳ Ｐゴシック" panose="020B0600070205080204" pitchFamily="34" charset="-128"/>
      <p:regular r:id="rId43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35" autoAdjust="0"/>
    <p:restoredTop sz="93630" autoAdjust="0"/>
  </p:normalViewPr>
  <p:slideViewPr>
    <p:cSldViewPr snapToGrid="0">
      <p:cViewPr varScale="1">
        <p:scale>
          <a:sx n="88" d="100"/>
          <a:sy n="88" d="100"/>
        </p:scale>
        <p:origin x="108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5895" cy="7589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wmf"/><Relationship Id="rId1" Type="http://schemas.openxmlformats.org/officeDocument/2006/relationships/image" Target="../media/image17.emf"/><Relationship Id="rId4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30.e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Relationship Id="rId9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302" cy="365096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7616" y="0"/>
            <a:ext cx="4161944" cy="365096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5 Aug 2007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8445"/>
            <a:ext cx="4160302" cy="365096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7616" y="6948445"/>
            <a:ext cx="4161944" cy="365096"/>
          </a:xfrm>
          <a:prstGeom prst="rect">
            <a:avLst/>
          </a:prstGeom>
        </p:spPr>
        <p:txBody>
          <a:bodyPr vert="horz" wrap="square" lIns="91422" tIns="45711" rIns="91422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2FC2A0BC-FDA7-8041-B19C-5670BCFFB5B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79589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302" cy="365096"/>
          </a:xfrm>
          <a:prstGeom prst="rect">
            <a:avLst/>
          </a:prstGeom>
        </p:spPr>
        <p:txBody>
          <a:bodyPr vert="horz" lIns="96642" tIns="48322" rIns="96642" bIns="4832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9259" y="0"/>
            <a:ext cx="4160302" cy="365096"/>
          </a:xfrm>
          <a:prstGeom prst="rect">
            <a:avLst/>
          </a:prstGeom>
        </p:spPr>
        <p:txBody>
          <a:bodyPr vert="horz" lIns="96642" tIns="48322" rIns="96642" bIns="4832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/>
              <a:t>5 Aug 2007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2" tIns="48322" rIns="96642" bIns="48322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449" y="3475053"/>
            <a:ext cx="7680304" cy="3290845"/>
          </a:xfrm>
          <a:prstGeom prst="rect">
            <a:avLst/>
          </a:prstGeom>
        </p:spPr>
        <p:txBody>
          <a:bodyPr vert="horz" lIns="96642" tIns="48322" rIns="96642" bIns="48322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445"/>
            <a:ext cx="4160302" cy="365096"/>
          </a:xfrm>
          <a:prstGeom prst="rect">
            <a:avLst/>
          </a:prstGeom>
        </p:spPr>
        <p:txBody>
          <a:bodyPr vert="horz" lIns="96642" tIns="48322" rIns="96642" bIns="4832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9259" y="6948445"/>
            <a:ext cx="4160302" cy="365096"/>
          </a:xfrm>
          <a:prstGeom prst="rect">
            <a:avLst/>
          </a:prstGeom>
        </p:spPr>
        <p:txBody>
          <a:bodyPr vert="horz" wrap="square" lIns="96642" tIns="48322" rIns="96642" bIns="48322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fld id="{433B240C-0C47-2543-A10B-C973F7E3E3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51462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63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86371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86372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14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91491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91492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35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93539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93540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96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9968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9968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17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1731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1732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37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3779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3780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5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5827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5828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55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95587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95588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76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97635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97636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1504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1504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25284" name="Header Placeholder 4"/>
          <p:cNvSpPr txBox="1">
            <a:spLocks noGrp="1"/>
          </p:cNvSpPr>
          <p:nvPr/>
        </p:nvSpPr>
        <p:spPr bwMode="auto">
          <a:xfrm>
            <a:off x="0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300"/>
              <a:t>MAR(1) Workshop - ESA 2007, San Jose, CA</a:t>
            </a:r>
          </a:p>
        </p:txBody>
      </p:sp>
      <p:sp>
        <p:nvSpPr>
          <p:cNvPr id="225285" name="Date Placeholder 6"/>
          <p:cNvSpPr txBox="1">
            <a:spLocks noGrp="1"/>
          </p:cNvSpPr>
          <p:nvPr/>
        </p:nvSpPr>
        <p:spPr bwMode="auto">
          <a:xfrm>
            <a:off x="5439259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/>
            <a:r>
              <a:rPr lang="en-US" sz="1300"/>
              <a:t>5 Aug 2007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25284" name="Header Placeholder 4"/>
          <p:cNvSpPr txBox="1">
            <a:spLocks noGrp="1"/>
          </p:cNvSpPr>
          <p:nvPr/>
        </p:nvSpPr>
        <p:spPr bwMode="auto">
          <a:xfrm>
            <a:off x="0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300"/>
              <a:t>MAR(1) Workshop - ESA 2007, San Jose, CA</a:t>
            </a:r>
          </a:p>
        </p:txBody>
      </p:sp>
      <p:sp>
        <p:nvSpPr>
          <p:cNvPr id="225285" name="Date Placeholder 6"/>
          <p:cNvSpPr txBox="1">
            <a:spLocks noGrp="1"/>
          </p:cNvSpPr>
          <p:nvPr/>
        </p:nvSpPr>
        <p:spPr bwMode="auto">
          <a:xfrm>
            <a:off x="5439259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/>
            <a:r>
              <a:rPr lang="en-US" sz="1300"/>
              <a:t>5 Aug 2007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99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992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992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29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12995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12996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99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992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992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99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992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992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99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992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992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99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992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992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99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992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992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19139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19140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25284" name="Header Placeholder 4"/>
          <p:cNvSpPr txBox="1">
            <a:spLocks noGrp="1"/>
          </p:cNvSpPr>
          <p:nvPr/>
        </p:nvSpPr>
        <p:spPr bwMode="auto">
          <a:xfrm>
            <a:off x="0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300"/>
              <a:t>MAR(1) Workshop - ESA 2007, San Jose, CA</a:t>
            </a:r>
          </a:p>
        </p:txBody>
      </p:sp>
      <p:sp>
        <p:nvSpPr>
          <p:cNvPr id="225285" name="Date Placeholder 6"/>
          <p:cNvSpPr txBox="1">
            <a:spLocks noGrp="1"/>
          </p:cNvSpPr>
          <p:nvPr/>
        </p:nvSpPr>
        <p:spPr bwMode="auto">
          <a:xfrm>
            <a:off x="5439259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/>
            <a:r>
              <a:rPr lang="en-US" sz="1300"/>
              <a:t>5 Aug 2007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11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21187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21188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11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21187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21188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11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21187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21188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78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7875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7876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25284" name="Header Placeholder 4"/>
          <p:cNvSpPr txBox="1">
            <a:spLocks noGrp="1"/>
          </p:cNvSpPr>
          <p:nvPr/>
        </p:nvSpPr>
        <p:spPr bwMode="auto">
          <a:xfrm>
            <a:off x="0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300"/>
              <a:t>MAR(1) Workshop - ESA 2007, San Jose, CA</a:t>
            </a:r>
          </a:p>
        </p:txBody>
      </p:sp>
      <p:sp>
        <p:nvSpPr>
          <p:cNvPr id="225285" name="Date Placeholder 6"/>
          <p:cNvSpPr txBox="1">
            <a:spLocks noGrp="1"/>
          </p:cNvSpPr>
          <p:nvPr/>
        </p:nvSpPr>
        <p:spPr bwMode="auto">
          <a:xfrm>
            <a:off x="5439259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/>
            <a:r>
              <a:rPr lang="en-US" sz="1300"/>
              <a:t>5 Aug 2007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25284" name="Header Placeholder 4"/>
          <p:cNvSpPr txBox="1">
            <a:spLocks noGrp="1"/>
          </p:cNvSpPr>
          <p:nvPr/>
        </p:nvSpPr>
        <p:spPr bwMode="auto">
          <a:xfrm>
            <a:off x="0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300"/>
              <a:t>MAR(1) Workshop - ESA 2007, San Jose, CA</a:t>
            </a:r>
          </a:p>
        </p:txBody>
      </p:sp>
      <p:sp>
        <p:nvSpPr>
          <p:cNvPr id="225285" name="Date Placeholder 6"/>
          <p:cNvSpPr txBox="1">
            <a:spLocks noGrp="1"/>
          </p:cNvSpPr>
          <p:nvPr/>
        </p:nvSpPr>
        <p:spPr bwMode="auto">
          <a:xfrm>
            <a:off x="5439259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/>
            <a:r>
              <a:rPr lang="en-US" sz="1300"/>
              <a:t>5 Aug 2007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9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9987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69988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2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72035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72036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4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7408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7408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6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76131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76132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3AA5F5-DF9E-9246-9C9A-A49FE8DE78B5}" type="datetime1">
              <a:rPr lang="en-US"/>
              <a:pPr/>
              <a:t>2019-03-04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FFC535-D4EC-C44F-86DC-44F7B778663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8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380897-0862-9C4C-9074-63A78F6C3183}" type="datetime1">
              <a:rPr lang="en-US"/>
              <a:pPr/>
              <a:t>2019-03-04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A622B5-5B3D-894F-98F9-74774924B0B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35F6AE-2E40-D342-BD20-45BDCEA96F22}" type="datetime1">
              <a:rPr lang="en-US"/>
              <a:pPr/>
              <a:t>2019-03-04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5226DB-E812-6846-836D-B592A6670A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5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7CD97F-0D62-1F46-91F6-9959A2E0CF9C}" type="datetime1">
              <a:rPr lang="en-US"/>
              <a:pPr/>
              <a:t>2019-03-04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1439B9-CCBA-AD49-A17B-0EB85D7DD1E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8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DD0F95-E32A-8543-906A-14938957214D}" type="datetime1">
              <a:rPr lang="en-US"/>
              <a:pPr/>
              <a:t>2019-03-04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425B34-5755-2F44-A16A-51CD51D926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24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A13118-93E6-0E40-A43D-C506F2AA271F}" type="datetime1">
              <a:rPr lang="en-US"/>
              <a:pPr/>
              <a:t>2019-03-04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06DB8F-2FDF-2D4F-A457-3FEE2C4A9A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82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CA01C6-002C-4C45-AC6C-F20C5946C35D}" type="datetime1">
              <a:rPr lang="en-US"/>
              <a:pPr/>
              <a:t>2019-03-04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F9761D-E344-A240-89F7-61718C92DD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58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308004-29E8-C04F-AB85-8F2C46A94FAC}" type="datetime1">
              <a:rPr lang="en-US"/>
              <a:pPr/>
              <a:t>2019-03-04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6EE45F-E76C-8D48-A1F1-44A4934003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16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5287B2-E25D-A646-90D6-5BEC4BD79C64}" type="datetime1">
              <a:rPr lang="en-US"/>
              <a:pPr/>
              <a:t>2019-03-04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6E1784-DF85-5D4D-8DB7-620FE50622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9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BBAC31-B284-EB44-B292-D3F04CD5B5C4}" type="datetime1">
              <a:rPr lang="en-US"/>
              <a:pPr/>
              <a:t>2019-03-04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29B482-3AB5-2147-89A1-110F2B72D6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2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FDCB91-EEEC-1440-B60D-207A08FBB367}" type="datetime1">
              <a:rPr lang="en-US"/>
              <a:pPr/>
              <a:t>2019-03-04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34B2C1-D65B-D945-BBC2-9D71C9FE688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54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F55230B2-5A3B-324F-ADFC-A560BC4F3DE6}" type="datetime1">
              <a:rPr lang="en-US"/>
              <a:pPr/>
              <a:t>2019-03-04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997771FB-FFEB-B247-8D7B-398168728A4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png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17.emf"/><Relationship Id="rId10" Type="http://schemas.openxmlformats.org/officeDocument/2006/relationships/image" Target="../media/image19.emf"/><Relationship Id="rId4" Type="http://schemas.openxmlformats.org/officeDocument/2006/relationships/oleObject" Target="../embeddings/oleObject10.bin"/><Relationship Id="rId9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4.emf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26.wmf"/><Relationship Id="rId5" Type="http://schemas.openxmlformats.org/officeDocument/2006/relationships/image" Target="../media/image23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8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32.wmf"/><Relationship Id="rId18" Type="http://schemas.openxmlformats.org/officeDocument/2006/relationships/oleObject" Target="../embeddings/oleObject26.bin"/><Relationship Id="rId3" Type="http://schemas.openxmlformats.org/officeDocument/2006/relationships/notesSlide" Target="../notesSlides/notesSlide23.xml"/><Relationship Id="rId21" Type="http://schemas.openxmlformats.org/officeDocument/2006/relationships/image" Target="../media/image36.wmf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34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25.bin"/><Relationship Id="rId20" Type="http://schemas.openxmlformats.org/officeDocument/2006/relationships/oleObject" Target="../embeddings/oleObject27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31.wmf"/><Relationship Id="rId5" Type="http://schemas.openxmlformats.org/officeDocument/2006/relationships/image" Target="../media/image28.wmf"/><Relationship Id="rId15" Type="http://schemas.openxmlformats.org/officeDocument/2006/relationships/image" Target="../media/image33.wmf"/><Relationship Id="rId10" Type="http://schemas.openxmlformats.org/officeDocument/2006/relationships/oleObject" Target="../embeddings/oleObject22.bin"/><Relationship Id="rId19" Type="http://schemas.openxmlformats.org/officeDocument/2006/relationships/image" Target="../media/image35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0.emf"/><Relationship Id="rId14" Type="http://schemas.openxmlformats.org/officeDocument/2006/relationships/oleObject" Target="../embeddings/oleObject2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29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0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ctrTitle"/>
          </p:nvPr>
        </p:nvSpPr>
        <p:spPr>
          <a:xfrm>
            <a:off x="685800" y="982760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Using multivariate autoregressive models to estimate interaction 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strengths, aka the B matrix</a:t>
            </a:r>
            <a:b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solidFill>
                  <a:schemeClr val="tx2"/>
                </a:solidFill>
                <a:latin typeface="Calibri" charset="0"/>
                <a:cs typeface="ＭＳ Ｐゴシック" charset="0"/>
              </a:rPr>
              <a:t>Part II: community dynamics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96950" y="3455016"/>
            <a:ext cx="7150100" cy="225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ts val="4400"/>
              </a:lnSpc>
            </a:pPr>
            <a:r>
              <a:rPr lang="en-US" sz="2800" dirty="0" smtClean="0">
                <a:latin typeface="Calibri" charset="0"/>
              </a:rPr>
              <a:t>Eli Holmes</a:t>
            </a:r>
            <a:endParaRPr lang="en-US" sz="2800" dirty="0">
              <a:latin typeface="Calibri" charset="0"/>
            </a:endParaRPr>
          </a:p>
          <a:p>
            <a:pPr algn="ctr" eaLnBrk="1" hangingPunct="1"/>
            <a:endParaRPr lang="en-US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i="1" dirty="0" smtClean="0">
                <a:latin typeface="Calibri" charset="0"/>
              </a:rPr>
              <a:t>FISH 507 – Applied Time Series Analysis</a:t>
            </a:r>
          </a:p>
          <a:p>
            <a:pPr algn="ctr" eaLnBrk="1" hangingPunct="1">
              <a:lnSpc>
                <a:spcPts val="3200"/>
              </a:lnSpc>
            </a:pPr>
            <a:endParaRPr lang="en-US" i="1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dirty="0" smtClean="0">
                <a:latin typeface="Calibri" charset="0"/>
              </a:rPr>
              <a:t>28 February 2017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16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200" dirty="0" smtClean="0">
                <a:solidFill>
                  <a:schemeClr val="tx2"/>
                </a:solidFill>
                <a:latin typeface="Calibri" charset="0"/>
              </a:rPr>
              <a:t>Real systems do not necessarily have log-linear density-dependence</a:t>
            </a:r>
            <a:endParaRPr lang="en-US" sz="3200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185346" name="Rectangle 15"/>
          <p:cNvSpPr>
            <a:spLocks noChangeArrowheads="1"/>
          </p:cNvSpPr>
          <p:nvPr/>
        </p:nvSpPr>
        <p:spPr bwMode="auto">
          <a:xfrm>
            <a:off x="1785938" y="1565275"/>
            <a:ext cx="55721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854075" indent="-854075"/>
            <a:r>
              <a:rPr lang="en-US" sz="2400" dirty="0">
                <a:solidFill>
                  <a:schemeClr val="accent2"/>
                </a:solidFill>
                <a:latin typeface="Calibri" charset="0"/>
              </a:rPr>
              <a:t>Note:	</a:t>
            </a:r>
            <a:r>
              <a:rPr lang="en-US" sz="2400" dirty="0" smtClean="0">
                <a:latin typeface="Calibri" charset="0"/>
              </a:rPr>
              <a:t>If N is not spanning very large values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smtClean="0">
                <a:latin typeface="Calibri" charset="0"/>
              </a:rPr>
              <a:t>a </a:t>
            </a:r>
            <a:r>
              <a:rPr lang="en-US" sz="2400" dirty="0">
                <a:latin typeface="Calibri" charset="0"/>
              </a:rPr>
              <a:t>linear model may suffice</a:t>
            </a:r>
            <a:endParaRPr lang="en-US" dirty="0">
              <a:latin typeface="Calibri" charset="0"/>
            </a:endParaRPr>
          </a:p>
        </p:txBody>
      </p:sp>
      <p:grpSp>
        <p:nvGrpSpPr>
          <p:cNvPr id="185347" name="Group 59"/>
          <p:cNvGrpSpPr>
            <a:grpSpLocks/>
          </p:cNvGrpSpPr>
          <p:nvPr/>
        </p:nvGrpSpPr>
        <p:grpSpPr bwMode="auto">
          <a:xfrm>
            <a:off x="1997563" y="3061753"/>
            <a:ext cx="3449149" cy="3479800"/>
            <a:chOff x="1734710" y="2732730"/>
            <a:chExt cx="3449539" cy="3479865"/>
          </a:xfrm>
        </p:grpSpPr>
        <p:sp>
          <p:nvSpPr>
            <p:cNvPr id="9" name="Arc 8"/>
            <p:cNvSpPr/>
            <p:nvPr/>
          </p:nvSpPr>
          <p:spPr>
            <a:xfrm rot="16200000">
              <a:off x="1773281" y="2801626"/>
              <a:ext cx="3411602" cy="3410335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185365" name="Group 21"/>
            <p:cNvGrpSpPr>
              <a:grpSpLocks/>
            </p:cNvGrpSpPr>
            <p:nvPr/>
          </p:nvGrpSpPr>
          <p:grpSpPr bwMode="auto">
            <a:xfrm>
              <a:off x="1734710" y="2732730"/>
              <a:ext cx="1812897" cy="1812898"/>
              <a:chOff x="1734710" y="2736043"/>
              <a:chExt cx="1812897" cy="1812898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5400000">
                <a:off x="828536" y="3641729"/>
                <a:ext cx="1812959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734222" y="4547414"/>
                <a:ext cx="181313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5367" name="TextBox 20"/>
            <p:cNvSpPr txBox="1">
              <a:spLocks noChangeArrowheads="1"/>
            </p:cNvSpPr>
            <p:nvPr/>
          </p:nvSpPr>
          <p:spPr bwMode="auto">
            <a:xfrm>
              <a:off x="2316390" y="4607781"/>
              <a:ext cx="721754" cy="369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dirty="0" smtClean="0"/>
                <a:t>log </a:t>
              </a:r>
              <a:r>
                <a:rPr lang="en-US" i="1" dirty="0" err="1"/>
                <a:t>N</a:t>
              </a:r>
              <a:r>
                <a:rPr lang="en-US" i="1" baseline="-25000" dirty="0" err="1"/>
                <a:t>t</a:t>
              </a:r>
              <a:endParaRPr lang="en-US" i="1" baseline="-25000" dirty="0"/>
            </a:p>
          </p:txBody>
        </p:sp>
      </p:grpSp>
      <p:grpSp>
        <p:nvGrpSpPr>
          <p:cNvPr id="185348" name="Group 22"/>
          <p:cNvGrpSpPr>
            <a:grpSpLocks/>
          </p:cNvGrpSpPr>
          <p:nvPr/>
        </p:nvGrpSpPr>
        <p:grpSpPr bwMode="auto">
          <a:xfrm>
            <a:off x="5162550" y="3061753"/>
            <a:ext cx="1812925" cy="1812925"/>
            <a:chOff x="4900654" y="2729417"/>
            <a:chExt cx="1812897" cy="1812898"/>
          </a:xfrm>
        </p:grpSpPr>
        <p:cxnSp>
          <p:nvCxnSpPr>
            <p:cNvPr id="13" name="Straight Connector 12"/>
            <p:cNvCxnSpPr/>
            <p:nvPr/>
          </p:nvCxnSpPr>
          <p:spPr>
            <a:xfrm rot="5400000">
              <a:off x="3994998" y="3635073"/>
              <a:ext cx="1812898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900654" y="4540727"/>
              <a:ext cx="1812897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/>
          <p:cNvCxnSpPr/>
          <p:nvPr/>
        </p:nvCxnSpPr>
        <p:spPr>
          <a:xfrm rot="5400000" flipH="1" flipV="1">
            <a:off x="4883150" y="4223803"/>
            <a:ext cx="941388" cy="28416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 flipH="1" flipV="1">
            <a:off x="5458619" y="3580071"/>
            <a:ext cx="355600" cy="28098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5768975" y="3358615"/>
            <a:ext cx="288925" cy="19526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054725" y="3218915"/>
            <a:ext cx="282575" cy="1397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6337300" y="3155415"/>
            <a:ext cx="282575" cy="635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6619875" y="3130015"/>
            <a:ext cx="287338" cy="254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4857750" y="3906303"/>
            <a:ext cx="1282700" cy="56515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6338888" y="3131603"/>
            <a:ext cx="566737" cy="873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776913" y="3228440"/>
            <a:ext cx="561975" cy="31432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360" name="TextBox 69"/>
          <p:cNvSpPr txBox="1">
            <a:spLocks noChangeArrowheads="1"/>
          </p:cNvSpPr>
          <p:nvPr/>
        </p:nvSpPr>
        <p:spPr bwMode="auto">
          <a:xfrm>
            <a:off x="2341563" y="2712503"/>
            <a:ext cx="1111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/>
              <a:t>Nonlinear</a:t>
            </a:r>
          </a:p>
        </p:txBody>
      </p:sp>
      <p:sp>
        <p:nvSpPr>
          <p:cNvPr id="185361" name="TextBox 70"/>
          <p:cNvSpPr txBox="1">
            <a:spLocks noChangeArrowheads="1"/>
          </p:cNvSpPr>
          <p:nvPr/>
        </p:nvSpPr>
        <p:spPr bwMode="auto">
          <a:xfrm>
            <a:off x="5322888" y="2712503"/>
            <a:ext cx="1520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/>
              <a:t>Linear approx.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TextBox 20"/>
          <p:cNvSpPr txBox="1">
            <a:spLocks noChangeArrowheads="1"/>
          </p:cNvSpPr>
          <p:nvPr/>
        </p:nvSpPr>
        <p:spPr bwMode="auto">
          <a:xfrm>
            <a:off x="950754" y="3710524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smtClean="0"/>
              <a:t>log </a:t>
            </a:r>
            <a:r>
              <a:rPr lang="en-US" i="1" dirty="0" smtClean="0"/>
              <a:t>N</a:t>
            </a:r>
            <a:r>
              <a:rPr lang="en-US" i="1" baseline="-25000" dirty="0" smtClean="0"/>
              <a:t>t+1</a:t>
            </a:r>
            <a:endParaRPr lang="en-US" i="1" baseline="-25000" dirty="0"/>
          </a:p>
        </p:txBody>
      </p:sp>
      <p:sp>
        <p:nvSpPr>
          <p:cNvPr id="29" name="TextBox 20"/>
          <p:cNvSpPr txBox="1">
            <a:spLocks noChangeArrowheads="1"/>
          </p:cNvSpPr>
          <p:nvPr/>
        </p:nvSpPr>
        <p:spPr bwMode="auto">
          <a:xfrm>
            <a:off x="5781675" y="4936769"/>
            <a:ext cx="7216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smtClean="0"/>
              <a:t>log </a:t>
            </a:r>
            <a:r>
              <a:rPr lang="en-US" i="1" dirty="0" err="1"/>
              <a:t>N</a:t>
            </a:r>
            <a:r>
              <a:rPr lang="en-US" i="1" baseline="-25000" dirty="0" err="1"/>
              <a:t>t</a:t>
            </a:r>
            <a:endParaRPr lang="en-US" i="1" baseline="-25000" dirty="0"/>
          </a:p>
        </p:txBody>
      </p:sp>
      <p:sp>
        <p:nvSpPr>
          <p:cNvPr id="30" name="TextBox 20"/>
          <p:cNvSpPr txBox="1">
            <a:spLocks noChangeArrowheads="1"/>
          </p:cNvSpPr>
          <p:nvPr/>
        </p:nvSpPr>
        <p:spPr bwMode="auto">
          <a:xfrm>
            <a:off x="4204572" y="3720565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smtClean="0"/>
              <a:t>log </a:t>
            </a:r>
            <a:r>
              <a:rPr lang="en-US" i="1" dirty="0" smtClean="0"/>
              <a:t>N</a:t>
            </a:r>
            <a:r>
              <a:rPr lang="en-US" i="1" baseline="-25000" dirty="0" smtClean="0"/>
              <a:t>t+1</a:t>
            </a:r>
            <a:endParaRPr lang="en-US" i="1" baseline="-25000" dirty="0"/>
          </a:p>
        </p:txBody>
      </p:sp>
      <p:sp>
        <p:nvSpPr>
          <p:cNvPr id="2" name="TextBox 1"/>
          <p:cNvSpPr txBox="1"/>
          <p:nvPr/>
        </p:nvSpPr>
        <p:spPr>
          <a:xfrm>
            <a:off x="529389" y="5855359"/>
            <a:ext cx="7979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Modern literature on MAR(1) models allow B to be time-varying which allows that linear approximation to vary in time.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7" name="Title 1"/>
          <p:cNvSpPr>
            <a:spLocks noGrp="1"/>
          </p:cNvSpPr>
          <p:nvPr>
            <p:ph type="title"/>
          </p:nvPr>
        </p:nvSpPr>
        <p:spPr>
          <a:xfrm>
            <a:off x="4445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Stationary distribution for MAR(1)</a:t>
            </a:r>
          </a:p>
        </p:txBody>
      </p:sp>
      <p:graphicFrame>
        <p:nvGraphicFramePr>
          <p:cNvPr id="1105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67903"/>
              </p:ext>
            </p:extLst>
          </p:nvPr>
        </p:nvGraphicFramePr>
        <p:xfrm>
          <a:off x="4435475" y="1535113"/>
          <a:ext cx="253047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94" name="Equation" r:id="rId4" imgW="990600" imgH="279400" progId="Equation.3">
                  <p:embed/>
                </p:oleObj>
              </mc:Choice>
              <mc:Fallback>
                <p:oleObj name="Equation" r:id="rId4" imgW="990600" imgH="279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5475" y="1535113"/>
                        <a:ext cx="2530475" cy="701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867568"/>
              </p:ext>
            </p:extLst>
          </p:nvPr>
        </p:nvGraphicFramePr>
        <p:xfrm>
          <a:off x="4475163" y="2543175"/>
          <a:ext cx="256222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95" name="Equation" r:id="rId6" imgW="1003300" imgH="203200" progId="Equation.3">
                  <p:embed/>
                </p:oleObj>
              </mc:Choice>
              <mc:Fallback>
                <p:oleObj name="Equation" r:id="rId6" imgW="10033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5163" y="2543175"/>
                        <a:ext cx="2562225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749644"/>
              </p:ext>
            </p:extLst>
          </p:nvPr>
        </p:nvGraphicFramePr>
        <p:xfrm>
          <a:off x="2028825" y="4610100"/>
          <a:ext cx="5087938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96" name="Equation" r:id="rId8" imgW="1993900" imgH="279400" progId="Equation.3">
                  <p:embed/>
                </p:oleObj>
              </mc:Choice>
              <mc:Fallback>
                <p:oleObj name="Equation" r:id="rId8" imgW="1993900" imgH="279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8825" y="4610100"/>
                        <a:ext cx="5087938" cy="700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8" name="TextBox 8"/>
          <p:cNvSpPr txBox="1">
            <a:spLocks noChangeArrowheads="1"/>
          </p:cNvSpPr>
          <p:nvPr/>
        </p:nvSpPr>
        <p:spPr bwMode="auto">
          <a:xfrm>
            <a:off x="2435225" y="1698625"/>
            <a:ext cx="1839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/>
              <a:t>Mean vector:</a:t>
            </a:r>
          </a:p>
        </p:txBody>
      </p:sp>
      <p:sp>
        <p:nvSpPr>
          <p:cNvPr id="110599" name="TextBox 9"/>
          <p:cNvSpPr txBox="1">
            <a:spLocks noChangeArrowheads="1"/>
          </p:cNvSpPr>
          <p:nvPr/>
        </p:nvSpPr>
        <p:spPr bwMode="auto">
          <a:xfrm>
            <a:off x="1760538" y="2586038"/>
            <a:ext cx="2501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/>
              <a:t>Covariance matrix:</a:t>
            </a:r>
          </a:p>
        </p:txBody>
      </p:sp>
      <p:sp>
        <p:nvSpPr>
          <p:cNvPr id="110600" name="TextBox 10"/>
          <p:cNvSpPr txBox="1">
            <a:spLocks noChangeArrowheads="1"/>
          </p:cNvSpPr>
          <p:nvPr/>
        </p:nvSpPr>
        <p:spPr bwMode="auto">
          <a:xfrm>
            <a:off x="2061297" y="3304529"/>
            <a:ext cx="53779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chemeClr val="accent2"/>
                </a:solidFill>
              </a:rPr>
              <a:t>Note: </a:t>
            </a:r>
            <a:r>
              <a:rPr lang="en-US" sz="2400" dirty="0"/>
              <a:t>cannot solve </a:t>
            </a:r>
            <a:r>
              <a:rPr lang="en-US" sz="2400" dirty="0" smtClean="0"/>
              <a:t>analytically this </a:t>
            </a:r>
            <a:r>
              <a:rPr lang="en-US" sz="2400" dirty="0"/>
              <a:t>for </a:t>
            </a:r>
            <a:r>
              <a:rPr lang="en-US" sz="2400" b="1" dirty="0">
                <a:latin typeface="Times New Roman" charset="0"/>
                <a:cs typeface="Times New Roman" charset="0"/>
              </a:rPr>
              <a:t>V</a:t>
            </a:r>
            <a:r>
              <a:rPr lang="en-US" sz="2400" baseline="-25000" dirty="0">
                <a:latin typeface="Times New Roman" charset="0"/>
                <a:cs typeface="Times New Roman" charset="0"/>
              </a:rPr>
              <a:t>∞</a:t>
            </a:r>
          </a:p>
        </p:txBody>
      </p:sp>
      <p:sp>
        <p:nvSpPr>
          <p:cNvPr id="110601" name="TextBox 11"/>
          <p:cNvSpPr txBox="1">
            <a:spLocks noChangeArrowheads="1"/>
          </p:cNvSpPr>
          <p:nvPr/>
        </p:nvSpPr>
        <p:spPr bwMode="auto">
          <a:xfrm>
            <a:off x="2419350" y="3986049"/>
            <a:ext cx="4291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>
                <a:solidFill>
                  <a:schemeClr val="accent2"/>
                </a:solidFill>
              </a:rPr>
              <a:t>Solution:</a:t>
            </a:r>
            <a:r>
              <a:rPr lang="en-US" sz="2400"/>
              <a:t> use the Vec(•) operator</a:t>
            </a:r>
            <a:endParaRPr lang="en-US" sz="2400" baseline="-25000">
              <a:latin typeface="Times New Roman" charset="0"/>
              <a:cs typeface="Times New Roman" charset="0"/>
            </a:endParaRPr>
          </a:p>
        </p:txBody>
      </p:sp>
      <p:sp>
        <p:nvSpPr>
          <p:cNvPr id="110602" name="TextBox 13"/>
          <p:cNvSpPr txBox="1">
            <a:spLocks noChangeArrowheads="1"/>
          </p:cNvSpPr>
          <p:nvPr/>
        </p:nvSpPr>
        <p:spPr bwMode="auto">
          <a:xfrm>
            <a:off x="2381250" y="5516977"/>
            <a:ext cx="4379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/>
              <a:t>(analogous to the </a:t>
            </a:r>
            <a:r>
              <a:rPr lang="en-US" sz="2400" dirty="0" err="1"/>
              <a:t>univariate</a:t>
            </a:r>
            <a:r>
              <a:rPr lang="en-US" sz="2400" dirty="0"/>
              <a:t> case)</a:t>
            </a:r>
            <a:endParaRPr lang="en-US" sz="2400" baseline="-25000" dirty="0">
              <a:latin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00" grpId="0"/>
      <p:bldP spid="110601" grpId="0"/>
      <p:bldP spid="11060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Title 1"/>
          <p:cNvSpPr>
            <a:spLocks noGrp="1"/>
          </p:cNvSpPr>
          <p:nvPr>
            <p:ph type="title"/>
          </p:nvPr>
        </p:nvSpPr>
        <p:spPr>
          <a:xfrm>
            <a:off x="0" y="15358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Stability properties of MAR(1</a:t>
            </a: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) models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192514" name="TextBox 4"/>
          <p:cNvSpPr txBox="1">
            <a:spLocks noChangeArrowheads="1"/>
          </p:cNvSpPr>
          <p:nvPr/>
        </p:nvSpPr>
        <p:spPr bwMode="auto">
          <a:xfrm>
            <a:off x="1517650" y="1301750"/>
            <a:ext cx="6108700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2400" dirty="0"/>
              <a:t>Our interest is in stable systems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	(i.e. all eigenvalues of </a:t>
            </a:r>
            <a:r>
              <a:rPr lang="en-US" sz="2400" b="1" dirty="0">
                <a:latin typeface="Times New Roman" charset="0"/>
                <a:cs typeface="Times New Roman" charset="0"/>
              </a:rPr>
              <a:t>B</a:t>
            </a:r>
            <a:r>
              <a:rPr lang="en-US" sz="2400" dirty="0"/>
              <a:t> lie within unit circle)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Stability can be measured in several ways, but here are three that </a:t>
            </a:r>
            <a:r>
              <a:rPr lang="en-US" sz="2400" dirty="0" smtClean="0"/>
              <a:t>we</a:t>
            </a:r>
            <a:r>
              <a:rPr lang="ja-JP" altLang="en-US" sz="2400" dirty="0"/>
              <a:t> </a:t>
            </a:r>
            <a:r>
              <a:rPr lang="en-US" altLang="ja-JP" sz="2400" dirty="0" smtClean="0"/>
              <a:t>will</a:t>
            </a:r>
            <a:r>
              <a:rPr lang="en-US" sz="2400" dirty="0" smtClean="0"/>
              <a:t> </a:t>
            </a:r>
            <a:r>
              <a:rPr lang="en-US" sz="2400" dirty="0"/>
              <a:t>use: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237793"/>
              </p:ext>
            </p:extLst>
          </p:nvPr>
        </p:nvGraphicFramePr>
        <p:xfrm>
          <a:off x="1316038" y="3346450"/>
          <a:ext cx="6511925" cy="2291715"/>
        </p:xfrm>
        <a:graphic>
          <a:graphicData uri="http://schemas.openxmlformats.org/drawingml/2006/table">
            <a:tbl>
              <a:tblPr/>
              <a:tblGrid>
                <a:gridCol w="185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Stability measure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More stable when…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Variance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variance of the stationary distribution is low relative to that for the process error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Return rate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rapid approach to the stationary distribution (i.e. high return rate)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Reactivity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fewer departures from the mean of the stationary distribution (i.e. low reactivity)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/>
          <p:cNvSpPr>
            <a:spLocks noGrp="1"/>
          </p:cNvSpPr>
          <p:nvPr>
            <p:ph type="title"/>
          </p:nvPr>
        </p:nvSpPr>
        <p:spPr>
          <a:xfrm>
            <a:off x="0" y="15729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Stability properties of MAR(1</a:t>
            </a: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) </a:t>
            </a:r>
            <a:r>
              <a:rPr lang="en-US" dirty="0">
                <a:solidFill>
                  <a:schemeClr val="tx2"/>
                </a:solidFill>
                <a:latin typeface="Calibri" charset="0"/>
              </a:rPr>
              <a:t>models</a:t>
            </a:r>
          </a:p>
        </p:txBody>
      </p:sp>
      <p:sp>
        <p:nvSpPr>
          <p:cNvPr id="198658" name="Rectangle 8"/>
          <p:cNvSpPr>
            <a:spLocks noChangeArrowheads="1"/>
          </p:cNvSpPr>
          <p:nvPr/>
        </p:nvSpPr>
        <p:spPr bwMode="auto">
          <a:xfrm>
            <a:off x="960438" y="1827644"/>
            <a:ext cx="7221537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34950" indent="-23495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>
                <a:latin typeface="Calibri" charset="0"/>
              </a:rPr>
              <a:t>In deterministic </a:t>
            </a:r>
            <a:r>
              <a:rPr lang="en-US" sz="2000" dirty="0">
                <a:latin typeface="Calibri" charset="0"/>
              </a:rPr>
              <a:t>models, </a:t>
            </a:r>
            <a:r>
              <a:rPr lang="en-US" sz="2000" dirty="0" smtClean="0">
                <a:latin typeface="Calibri" charset="0"/>
              </a:rPr>
              <a:t>equilibrium </a:t>
            </a:r>
            <a:r>
              <a:rPr lang="en-US" sz="2000" dirty="0">
                <a:latin typeface="Calibri" charset="0"/>
              </a:rPr>
              <a:t>is a point or stable limit cycle</a:t>
            </a:r>
          </a:p>
          <a:p>
            <a:pPr marL="234950" indent="-234950"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latin typeface="Calibri" charset="0"/>
              </a:rPr>
              <a:t>In stochastic models, </a:t>
            </a:r>
            <a:r>
              <a:rPr lang="en-US" sz="2000" dirty="0" smtClean="0">
                <a:latin typeface="Calibri" charset="0"/>
              </a:rPr>
              <a:t>equilibrium </a:t>
            </a:r>
            <a:r>
              <a:rPr lang="en-US" sz="2000" dirty="0">
                <a:latin typeface="Calibri" charset="0"/>
              </a:rPr>
              <a:t>is the stationary distribution</a:t>
            </a:r>
          </a:p>
          <a:p>
            <a:pPr marL="234950" indent="-234950"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latin typeface="Calibri" charset="0"/>
              </a:rPr>
              <a:t>Rate of return to the stochastic equilibrium is the rate at which the transition distribution converges to the stationary distribution from an initial, known value</a:t>
            </a:r>
          </a:p>
          <a:p>
            <a:pPr marL="234950" indent="-234950"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latin typeface="Calibri" charset="0"/>
              </a:rPr>
              <a:t>The more rapid the convergence, the more stable the </a:t>
            </a:r>
            <a:r>
              <a:rPr lang="en-US" sz="2000" dirty="0" smtClean="0">
                <a:latin typeface="Calibri" charset="0"/>
              </a:rPr>
              <a:t>system</a:t>
            </a:r>
            <a:endParaRPr lang="en-US" sz="2000" dirty="0">
              <a:latin typeface="Calibri" charset="0"/>
            </a:endParaRPr>
          </a:p>
        </p:txBody>
      </p:sp>
      <p:sp>
        <p:nvSpPr>
          <p:cNvPr id="198659" name="TextBox 9"/>
          <p:cNvSpPr txBox="1">
            <a:spLocks noChangeArrowheads="1"/>
          </p:cNvSpPr>
          <p:nvPr/>
        </p:nvSpPr>
        <p:spPr bwMode="auto">
          <a:xfrm>
            <a:off x="2445131" y="1255566"/>
            <a:ext cx="42537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2400" u="sng" dirty="0"/>
              <a:t>Return </a:t>
            </a:r>
            <a:r>
              <a:rPr lang="en-US" sz="2400" u="sng" dirty="0" smtClean="0"/>
              <a:t>rates (</a:t>
            </a:r>
            <a:r>
              <a:rPr lang="en-US" sz="2400" u="sng" dirty="0" err="1" smtClean="0"/>
              <a:t>ie</a:t>
            </a:r>
            <a:r>
              <a:rPr lang="en-US" sz="2400" u="sng" dirty="0" smtClean="0"/>
              <a:t>, resilience)</a:t>
            </a:r>
            <a:endParaRPr lang="en-US" sz="2400" u="sng" dirty="0"/>
          </a:p>
        </p:txBody>
      </p:sp>
      <p:sp>
        <p:nvSpPr>
          <p:cNvPr id="198660" name="TextBox 10"/>
          <p:cNvSpPr txBox="1">
            <a:spLocks noChangeArrowheads="1"/>
          </p:cNvSpPr>
          <p:nvPr/>
        </p:nvSpPr>
        <p:spPr bwMode="auto">
          <a:xfrm>
            <a:off x="3368675" y="5753678"/>
            <a:ext cx="224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Fig. 2B - Ives et al. (2003)</a:t>
            </a:r>
          </a:p>
        </p:txBody>
      </p:sp>
      <p:pic>
        <p:nvPicPr>
          <p:cNvPr id="1986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38" y="4685291"/>
            <a:ext cx="35147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62" name="TextBox 12"/>
          <p:cNvSpPr txBox="1">
            <a:spLocks noChangeArrowheads="1"/>
          </p:cNvSpPr>
          <p:nvPr/>
        </p:nvSpPr>
        <p:spPr bwMode="auto">
          <a:xfrm>
            <a:off x="2827338" y="4334453"/>
            <a:ext cx="1308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u="sng"/>
              <a:t>More stable</a:t>
            </a:r>
          </a:p>
        </p:txBody>
      </p:sp>
      <p:sp>
        <p:nvSpPr>
          <p:cNvPr id="198663" name="TextBox 13"/>
          <p:cNvSpPr txBox="1">
            <a:spLocks noChangeArrowheads="1"/>
          </p:cNvSpPr>
          <p:nvPr/>
        </p:nvSpPr>
        <p:spPr bwMode="auto">
          <a:xfrm>
            <a:off x="4732338" y="4334453"/>
            <a:ext cx="1187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u="sng"/>
              <a:t>Less stable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extBox 3"/>
          <p:cNvSpPr txBox="1">
            <a:spLocks noChangeArrowheads="1"/>
          </p:cNvSpPr>
          <p:nvPr/>
        </p:nvSpPr>
        <p:spPr bwMode="auto">
          <a:xfrm>
            <a:off x="5799138" y="5761038"/>
            <a:ext cx="21510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Fig. 3 - Ives et al. (2003)</a:t>
            </a:r>
          </a:p>
        </p:txBody>
      </p:sp>
      <p:sp>
        <p:nvSpPr>
          <p:cNvPr id="200706" name="Title 1"/>
          <p:cNvSpPr>
            <a:spLocks noGrp="1"/>
          </p:cNvSpPr>
          <p:nvPr>
            <p:ph type="title"/>
          </p:nvPr>
        </p:nvSpPr>
        <p:spPr>
          <a:xfrm>
            <a:off x="0" y="28058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Stability properties of MAR(1) </a:t>
            </a: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models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  <p:pic>
        <p:nvPicPr>
          <p:cNvPr id="2007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63" y="1435100"/>
            <a:ext cx="2667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08" name="TextBox 9"/>
          <p:cNvSpPr txBox="1">
            <a:spLocks noChangeArrowheads="1"/>
          </p:cNvSpPr>
          <p:nvPr/>
        </p:nvSpPr>
        <p:spPr bwMode="auto">
          <a:xfrm>
            <a:off x="1721281" y="1492250"/>
            <a:ext cx="1819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u="sng" dirty="0"/>
              <a:t>Return rates</a:t>
            </a:r>
          </a:p>
        </p:txBody>
      </p:sp>
      <p:sp>
        <p:nvSpPr>
          <p:cNvPr id="200709" name="Rectangle 7"/>
          <p:cNvSpPr>
            <a:spLocks noChangeArrowheads="1"/>
          </p:cNvSpPr>
          <p:nvPr/>
        </p:nvSpPr>
        <p:spPr bwMode="auto">
          <a:xfrm>
            <a:off x="369890" y="2054225"/>
            <a:ext cx="489488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34950" indent="-234950">
              <a:spcAft>
                <a:spcPts val="1200"/>
              </a:spcAft>
              <a:buFont typeface="Arial" charset="0"/>
              <a:buChar char="•"/>
            </a:pPr>
            <a:r>
              <a:rPr lang="en-US" sz="2000" dirty="0">
                <a:latin typeface="Calibri" charset="0"/>
              </a:rPr>
              <a:t>Rate of return increases as |</a:t>
            </a:r>
            <a:r>
              <a:rPr lang="en-US" sz="2000" i="1" dirty="0">
                <a:latin typeface="Times New Roman" charset="0"/>
                <a:cs typeface="Times New Roman" charset="0"/>
              </a:rPr>
              <a:t>b</a:t>
            </a:r>
            <a:r>
              <a:rPr lang="en-US" sz="2000" dirty="0">
                <a:latin typeface="Calibri" charset="0"/>
              </a:rPr>
              <a:t>| gets smaller</a:t>
            </a:r>
          </a:p>
          <a:p>
            <a:pPr marL="234950" indent="-234950">
              <a:spcAft>
                <a:spcPts val="1200"/>
              </a:spcAft>
              <a:buFont typeface="Arial" charset="0"/>
              <a:buChar char="•"/>
            </a:pPr>
            <a:r>
              <a:rPr lang="en-US" sz="2000" dirty="0">
                <a:latin typeface="Calibri" charset="0"/>
              </a:rPr>
              <a:t>Rate of return to mean governed by dominant eigenvalue of </a:t>
            </a:r>
            <a:r>
              <a:rPr lang="en-US" sz="2000" b="1" dirty="0">
                <a:latin typeface="Times New Roman" charset="0"/>
                <a:cs typeface="Times New Roman" charset="0"/>
              </a:rPr>
              <a:t>B</a:t>
            </a:r>
            <a:r>
              <a:rPr lang="en-US" sz="2000" dirty="0">
                <a:latin typeface="Calibri" charset="0"/>
                <a:cs typeface="Times New Roman" charset="0"/>
              </a:rPr>
              <a:t> </a:t>
            </a:r>
            <a:r>
              <a:rPr lang="en-US" sz="2000" dirty="0">
                <a:latin typeface="Symbol" charset="0"/>
              </a:rPr>
              <a:t>º</a:t>
            </a:r>
            <a:r>
              <a:rPr lang="en-US" sz="2000" dirty="0">
                <a:latin typeface="Calibri" charset="0"/>
                <a:cs typeface="Times New Roman" charset="0"/>
              </a:rPr>
              <a:t> max(</a:t>
            </a:r>
            <a:r>
              <a:rPr lang="en-US" sz="2000" dirty="0" err="1">
                <a:latin typeface="Symbol" charset="0"/>
                <a:cs typeface="Times New Roman" charset="0"/>
              </a:rPr>
              <a:t>l</a:t>
            </a:r>
            <a:r>
              <a:rPr lang="en-US" sz="2000" b="1" baseline="-25000" dirty="0" err="1">
                <a:latin typeface="Times New Roman" charset="0"/>
                <a:cs typeface="Times New Roman" charset="0"/>
              </a:rPr>
              <a:t>B</a:t>
            </a:r>
            <a:r>
              <a:rPr lang="en-US" sz="2000" dirty="0">
                <a:latin typeface="Times New Roman" charset="0"/>
                <a:cs typeface="Times New Roman" charset="0"/>
              </a:rPr>
              <a:t>)</a:t>
            </a:r>
            <a:endParaRPr lang="en-US" sz="2000" dirty="0">
              <a:latin typeface="Calibri" charset="0"/>
              <a:cs typeface="Times New Roman" charset="0"/>
            </a:endParaRPr>
          </a:p>
          <a:p>
            <a:pPr marL="234950" indent="-234950">
              <a:spcAft>
                <a:spcPts val="1200"/>
              </a:spcAft>
              <a:buFont typeface="Arial" charset="0"/>
              <a:buChar char="•"/>
            </a:pPr>
            <a:r>
              <a:rPr lang="en-US" sz="2000" dirty="0">
                <a:latin typeface="Calibri" charset="0"/>
              </a:rPr>
              <a:t>Rate of return of covariance defined </a:t>
            </a:r>
            <a:r>
              <a:rPr lang="en-US" sz="2000" dirty="0" smtClean="0">
                <a:latin typeface="Calibri" charset="0"/>
              </a:rPr>
              <a:t>by </a:t>
            </a:r>
            <a:r>
              <a:rPr lang="en-US" sz="2000" dirty="0">
                <a:latin typeface="Calibri" charset="0"/>
              </a:rPr>
              <a:t>dominant eigenvalue </a:t>
            </a:r>
            <a:r>
              <a:rPr lang="en-US" sz="2000" dirty="0" smtClean="0">
                <a:latin typeface="Calibri" charset="0"/>
              </a:rPr>
              <a:t>of </a:t>
            </a:r>
            <a:r>
              <a:rPr lang="en-US" sz="2000" b="1" dirty="0" smtClean="0">
                <a:latin typeface="Times New Roman" charset="0"/>
                <a:cs typeface="Times New Roman" charset="0"/>
              </a:rPr>
              <a:t>B</a:t>
            </a:r>
            <a:r>
              <a:rPr lang="en-US" sz="2000" dirty="0" smtClean="0">
                <a:latin typeface="Symbol" charset="0"/>
              </a:rPr>
              <a:t>Ä</a:t>
            </a:r>
            <a:r>
              <a:rPr lang="en-US" sz="2000" b="1" dirty="0" smtClean="0">
                <a:latin typeface="Times New Roman" charset="0"/>
                <a:cs typeface="Times New Roman" charset="0"/>
              </a:rPr>
              <a:t>B</a:t>
            </a:r>
            <a:r>
              <a:rPr lang="en-US" sz="2000" dirty="0" smtClean="0">
                <a:latin typeface="Calibri" charset="0"/>
              </a:rPr>
              <a:t> </a:t>
            </a:r>
            <a:r>
              <a:rPr lang="en-US" sz="2000" dirty="0">
                <a:latin typeface="Symbol" charset="0"/>
              </a:rPr>
              <a:t>º</a:t>
            </a:r>
            <a:r>
              <a:rPr lang="en-US" sz="2000" dirty="0">
                <a:latin typeface="Calibri" charset="0"/>
                <a:cs typeface="Times New Roman" charset="0"/>
              </a:rPr>
              <a:t> max(</a:t>
            </a:r>
            <a:r>
              <a:rPr lang="en-US" sz="2000" dirty="0" err="1">
                <a:latin typeface="Symbol" charset="0"/>
                <a:cs typeface="Times New Roman" charset="0"/>
              </a:rPr>
              <a:t>l</a:t>
            </a:r>
            <a:r>
              <a:rPr lang="en-US" sz="2000" b="1" baseline="-25000" dirty="0" err="1">
                <a:latin typeface="Times New Roman" charset="0"/>
                <a:cs typeface="Times New Roman" charset="0"/>
              </a:rPr>
              <a:t>B</a:t>
            </a:r>
            <a:r>
              <a:rPr lang="en-US" sz="2000" baseline="-25000" dirty="0" err="1">
                <a:latin typeface="Symbol" charset="0"/>
              </a:rPr>
              <a:t>Ä</a:t>
            </a:r>
            <a:r>
              <a:rPr lang="en-US" sz="2000" b="1" baseline="-25000" dirty="0" err="1">
                <a:latin typeface="Times New Roman" charset="0"/>
                <a:cs typeface="Times New Roman" charset="0"/>
              </a:rPr>
              <a:t>B</a:t>
            </a:r>
            <a:r>
              <a:rPr lang="en-US" sz="2000" dirty="0">
                <a:latin typeface="Times New Roman" charset="0"/>
                <a:cs typeface="Times New Roman" charset="0"/>
              </a:rPr>
              <a:t>)</a:t>
            </a:r>
            <a:endParaRPr lang="en-US" sz="2000" dirty="0">
              <a:latin typeface="Calibri" charset="0"/>
              <a:cs typeface="Times New Roman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69740" y="2818614"/>
            <a:ext cx="1114699" cy="507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90261" y="4452778"/>
            <a:ext cx="4454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+mn-lt"/>
              </a:rPr>
              <a:t>Take home </a:t>
            </a:r>
            <a:r>
              <a:rPr lang="en-US" dirty="0" err="1" smtClean="0">
                <a:solidFill>
                  <a:srgbClr val="376092"/>
                </a:solidFill>
                <a:latin typeface="+mn-lt"/>
              </a:rPr>
              <a:t>msg</a:t>
            </a:r>
            <a:r>
              <a:rPr lang="en-US" dirty="0" smtClean="0">
                <a:solidFill>
                  <a:srgbClr val="376092"/>
                </a:solidFill>
                <a:latin typeface="+mn-lt"/>
              </a:rPr>
              <a:t>: you can write the return rate as a function of B.  So if we can estimate B, we can say something about the stability of the system as measure by return rate.</a:t>
            </a:r>
            <a:endParaRPr lang="en-US" dirty="0">
              <a:solidFill>
                <a:srgbClr val="37609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>
          <a:xfrm>
            <a:off x="0" y="28058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Stability properties of MAR(1) </a:t>
            </a: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models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3563938" y="4451350"/>
            <a:ext cx="22431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latin typeface="Calibri" charset="0"/>
              </a:rPr>
              <a:t>Fig. 2C - Ives et al. (2003)</a:t>
            </a:r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2912160" y="3030538"/>
            <a:ext cx="14927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u="sng" dirty="0" smtClean="0">
                <a:latin typeface="Calibri" charset="0"/>
              </a:rPr>
              <a:t>Low reactivity</a:t>
            </a:r>
            <a:endParaRPr lang="en-US" sz="1800" u="sng" dirty="0">
              <a:latin typeface="Calibri" charset="0"/>
            </a:endParaRP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4787340" y="3030538"/>
            <a:ext cx="1534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u="sng" dirty="0" smtClean="0">
                <a:latin typeface="Calibri" charset="0"/>
              </a:rPr>
              <a:t>High reactivity</a:t>
            </a:r>
            <a:endParaRPr lang="en-US" sz="1800" u="sng" dirty="0">
              <a:latin typeface="Calibri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13" y="3403600"/>
            <a:ext cx="3524250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1758950" y="1925638"/>
            <a:ext cx="561975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</a:rPr>
              <a:t>A </a:t>
            </a:r>
            <a:r>
              <a:rPr lang="en-US" dirty="0" smtClean="0">
                <a:latin typeface="Calibri" charset="0"/>
              </a:rPr>
              <a:t>“reactive” </a:t>
            </a:r>
            <a:r>
              <a:rPr lang="en-US" dirty="0">
                <a:latin typeface="Calibri" charset="0"/>
              </a:rPr>
              <a:t>system </a:t>
            </a:r>
            <a:r>
              <a:rPr lang="en-US" dirty="0" smtClean="0">
                <a:latin typeface="Calibri" charset="0"/>
              </a:rPr>
              <a:t>moves away </a:t>
            </a:r>
            <a:r>
              <a:rPr lang="en-US" dirty="0">
                <a:latin typeface="Calibri" charset="0"/>
              </a:rPr>
              <a:t>from a stable </a:t>
            </a:r>
            <a:r>
              <a:rPr lang="en-US" dirty="0" smtClean="0">
                <a:latin typeface="Calibri" charset="0"/>
              </a:rPr>
              <a:t>equilibrium following a </a:t>
            </a:r>
            <a:r>
              <a:rPr lang="en-US" dirty="0">
                <a:latin typeface="Calibri" charset="0"/>
              </a:rPr>
              <a:t>perturbation, even though the system will eventually return to </a:t>
            </a:r>
            <a:r>
              <a:rPr lang="en-US" dirty="0" smtClean="0">
                <a:latin typeface="Calibri" charset="0"/>
              </a:rPr>
              <a:t>equilibrium.</a:t>
            </a:r>
            <a:endParaRPr lang="en-US" dirty="0">
              <a:latin typeface="Calibri" charset="0"/>
            </a:endParaRP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3662363" y="1382713"/>
            <a:ext cx="1819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u="sng" dirty="0">
                <a:latin typeface="Calibri" charset="0"/>
              </a:rPr>
              <a:t>Reactivity</a:t>
            </a: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1358900" y="4953000"/>
            <a:ext cx="642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dirty="0">
                <a:latin typeface="Calibri" charset="0"/>
              </a:rPr>
              <a:t>High reactivity occurs when species interactions greatly amplify the environmental </a:t>
            </a:r>
            <a:r>
              <a:rPr lang="en-US" dirty="0" smtClean="0">
                <a:latin typeface="Calibri" charset="0"/>
              </a:rPr>
              <a:t>forcing</a:t>
            </a:r>
            <a:endParaRPr lang="en-US" dirty="0">
              <a:latin typeface="Calibri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2196811" y="5866728"/>
            <a:ext cx="49773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Not how fast does it return but how far does it go?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27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037280"/>
              </p:ext>
            </p:extLst>
          </p:nvPr>
        </p:nvGraphicFramePr>
        <p:xfrm>
          <a:off x="863600" y="5184775"/>
          <a:ext cx="3217863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47" name="Equation" r:id="rId4" imgW="1612900" imgH="469900" progId="Equation.3">
                  <p:embed/>
                </p:oleObj>
              </mc:Choice>
              <mc:Fallback>
                <p:oleObj name="Equation" r:id="rId4" imgW="1612900" imgH="4699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5184775"/>
                        <a:ext cx="3217863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75" name="TextBox 3"/>
          <p:cNvSpPr txBox="1">
            <a:spLocks noChangeArrowheads="1"/>
          </p:cNvSpPr>
          <p:nvPr/>
        </p:nvSpPr>
        <p:spPr bwMode="auto">
          <a:xfrm>
            <a:off x="6238875" y="6054725"/>
            <a:ext cx="21526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Fig. 3 - Ives et al. (2003)</a:t>
            </a:r>
          </a:p>
        </p:txBody>
      </p:sp>
      <p:sp>
        <p:nvSpPr>
          <p:cNvPr id="139276" name="Title 1"/>
          <p:cNvSpPr>
            <a:spLocks noGrp="1"/>
          </p:cNvSpPr>
          <p:nvPr>
            <p:ph type="title"/>
          </p:nvPr>
        </p:nvSpPr>
        <p:spPr>
          <a:xfrm>
            <a:off x="0" y="3400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Stability properties of MAR(1) </a:t>
            </a: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models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  <p:pic>
        <p:nvPicPr>
          <p:cNvPr id="13927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400175"/>
            <a:ext cx="239077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78" name="TextBox 7"/>
          <p:cNvSpPr txBox="1">
            <a:spLocks noChangeArrowheads="1"/>
          </p:cNvSpPr>
          <p:nvPr/>
        </p:nvSpPr>
        <p:spPr bwMode="auto">
          <a:xfrm>
            <a:off x="768350" y="1257568"/>
            <a:ext cx="1817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u="sng" dirty="0"/>
              <a:t>Reactivity</a:t>
            </a:r>
          </a:p>
        </p:txBody>
      </p:sp>
      <p:graphicFrame>
        <p:nvGraphicFramePr>
          <p:cNvPr id="1392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582008"/>
              </p:ext>
            </p:extLst>
          </p:nvPr>
        </p:nvGraphicFramePr>
        <p:xfrm>
          <a:off x="890588" y="2078038"/>
          <a:ext cx="1722437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48" name="Equation" r:id="rId7" imgW="863280" imgH="279360" progId="Equation.3">
                  <p:embed/>
                </p:oleObj>
              </mc:Choice>
              <mc:Fallback>
                <p:oleObj name="Equation" r:id="rId7" imgW="863280" imgH="2793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2078038"/>
                        <a:ext cx="1722437" cy="557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79" name="Rectangle 13"/>
          <p:cNvSpPr>
            <a:spLocks noChangeArrowheads="1"/>
          </p:cNvSpPr>
          <p:nvPr/>
        </p:nvSpPr>
        <p:spPr bwMode="auto">
          <a:xfrm>
            <a:off x="776288" y="1778000"/>
            <a:ext cx="42560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alibri" charset="0"/>
              </a:rPr>
              <a:t>Squared Euclidian distance for </a:t>
            </a:r>
            <a:r>
              <a:rPr lang="en-US" b="1">
                <a:latin typeface="Times New Roman" charset="0"/>
                <a:cs typeface="Times New Roman" charset="0"/>
              </a:rPr>
              <a:t>X</a:t>
            </a:r>
            <a:r>
              <a:rPr lang="en-US" i="1" baseline="-25000">
                <a:latin typeface="Times New Roman" charset="0"/>
                <a:cs typeface="Times New Roman" charset="0"/>
              </a:rPr>
              <a:t>t</a:t>
            </a:r>
            <a:r>
              <a:rPr lang="en-US" baseline="-25000">
                <a:latin typeface="Times New Roman" charset="0"/>
                <a:cs typeface="Times New Roman" charset="0"/>
              </a:rPr>
              <a:t>-1</a:t>
            </a:r>
            <a:r>
              <a:rPr lang="en-US">
                <a:latin typeface="Calibri" charset="0"/>
              </a:rPr>
              <a:t> from </a:t>
            </a:r>
            <a:r>
              <a:rPr lang="en-US" i="1">
                <a:latin typeface="Symbol" charset="0"/>
              </a:rPr>
              <a:t>m</a:t>
            </a:r>
            <a:r>
              <a:rPr lang="en-US" baseline="-25000">
                <a:latin typeface="Calibri" charset="0"/>
              </a:rPr>
              <a:t>∞</a:t>
            </a:r>
            <a:r>
              <a:rPr lang="en-US">
                <a:latin typeface="Calibri" charset="0"/>
              </a:rPr>
              <a:t> </a:t>
            </a:r>
            <a:endParaRPr lang="en-US" baseline="-25000">
              <a:latin typeface="Times New Roman" charset="0"/>
              <a:cs typeface="Times New Roman" charset="0"/>
            </a:endParaRPr>
          </a:p>
        </p:txBody>
      </p:sp>
      <p:graphicFrame>
        <p:nvGraphicFramePr>
          <p:cNvPr id="13927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900540"/>
              </p:ext>
            </p:extLst>
          </p:nvPr>
        </p:nvGraphicFramePr>
        <p:xfrm>
          <a:off x="954088" y="3082925"/>
          <a:ext cx="438626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49" name="Equation" r:id="rId9" imgW="2197100" imgH="304800" progId="Equation.3">
                  <p:embed/>
                </p:oleObj>
              </mc:Choice>
              <mc:Fallback>
                <p:oleObj name="Equation" r:id="rId9" imgW="2197100" imgH="304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88" y="3082925"/>
                        <a:ext cx="4386262" cy="608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0" name="Rectangle 15"/>
          <p:cNvSpPr>
            <a:spLocks noChangeArrowheads="1"/>
          </p:cNvSpPr>
          <p:nvPr/>
        </p:nvSpPr>
        <p:spPr bwMode="auto">
          <a:xfrm>
            <a:off x="776288" y="2789238"/>
            <a:ext cx="41290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</a:rPr>
              <a:t>Squared Euclidian distance for </a:t>
            </a:r>
            <a:r>
              <a:rPr lang="en-US" b="1" dirty="0" err="1">
                <a:latin typeface="Times New Roman" charset="0"/>
                <a:cs typeface="Times New Roman" charset="0"/>
              </a:rPr>
              <a:t>X</a:t>
            </a:r>
            <a:r>
              <a:rPr lang="en-US" i="1" baseline="-25000" dirty="0" err="1">
                <a:latin typeface="Times New Roman" charset="0"/>
                <a:cs typeface="Times New Roman" charset="0"/>
              </a:rPr>
              <a:t>t</a:t>
            </a:r>
            <a:r>
              <a:rPr lang="en-US" dirty="0">
                <a:latin typeface="Calibri" charset="0"/>
              </a:rPr>
              <a:t> from </a:t>
            </a:r>
            <a:r>
              <a:rPr lang="en-US" i="1" dirty="0">
                <a:latin typeface="Symbol" charset="0"/>
              </a:rPr>
              <a:t>m</a:t>
            </a:r>
            <a:r>
              <a:rPr lang="en-US" baseline="-25000" dirty="0">
                <a:latin typeface="Calibri" charset="0"/>
              </a:rPr>
              <a:t>∞</a:t>
            </a:r>
            <a:r>
              <a:rPr lang="en-US" dirty="0">
                <a:latin typeface="Calibri" charset="0"/>
              </a:rPr>
              <a:t> </a:t>
            </a:r>
            <a:endParaRPr lang="en-US" baseline="-25000" dirty="0">
              <a:latin typeface="Times New Roman" charset="0"/>
              <a:cs typeface="Times New Roman" charset="0"/>
            </a:endParaRPr>
          </a:p>
        </p:txBody>
      </p:sp>
      <p:graphicFrame>
        <p:nvGraphicFramePr>
          <p:cNvPr id="13927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812279"/>
              </p:ext>
            </p:extLst>
          </p:nvPr>
        </p:nvGraphicFramePr>
        <p:xfrm>
          <a:off x="890588" y="4138613"/>
          <a:ext cx="3776662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50" name="Equation" r:id="rId11" imgW="1892160" imgH="279360" progId="Equation.3">
                  <p:embed/>
                </p:oleObj>
              </mc:Choice>
              <mc:Fallback>
                <p:oleObj name="Equation" r:id="rId11" imgW="1892160" imgH="27936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4138613"/>
                        <a:ext cx="3776662" cy="557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1" name="Rectangle 17"/>
          <p:cNvSpPr>
            <a:spLocks noChangeArrowheads="1"/>
          </p:cNvSpPr>
          <p:nvPr/>
        </p:nvSpPr>
        <p:spPr bwMode="auto">
          <a:xfrm>
            <a:off x="776288" y="3817938"/>
            <a:ext cx="3632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</a:rPr>
              <a:t>Change in squared Euclidian distance</a:t>
            </a:r>
            <a:endParaRPr lang="en-US" baseline="-25000" dirty="0">
              <a:latin typeface="Times New Roman" charset="0"/>
              <a:cs typeface="Times New Roman" charset="0"/>
            </a:endParaRPr>
          </a:p>
        </p:txBody>
      </p:sp>
      <p:sp>
        <p:nvSpPr>
          <p:cNvPr id="139282" name="Rectangle 19"/>
          <p:cNvSpPr>
            <a:spLocks noChangeArrowheads="1"/>
          </p:cNvSpPr>
          <p:nvPr/>
        </p:nvSpPr>
        <p:spPr bwMode="auto">
          <a:xfrm>
            <a:off x="776288" y="4848225"/>
            <a:ext cx="29194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</a:rPr>
              <a:t>Expectation of this difference</a:t>
            </a:r>
            <a:endParaRPr lang="en-US" baseline="-25000" dirty="0">
              <a:latin typeface="Times New Roman" charset="0"/>
              <a:cs typeface="Times New Roman" charset="0"/>
            </a:endParaRPr>
          </a:p>
        </p:txBody>
      </p:sp>
      <p:sp>
        <p:nvSpPr>
          <p:cNvPr id="139283" name="Rectangle 25"/>
          <p:cNvSpPr>
            <a:spLocks noChangeArrowheads="1"/>
          </p:cNvSpPr>
          <p:nvPr/>
        </p:nvSpPr>
        <p:spPr bwMode="auto">
          <a:xfrm>
            <a:off x="768350" y="6207839"/>
            <a:ext cx="15462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ja-JP" altLang="en-US" dirty="0">
                <a:latin typeface="Calibri" charset="0"/>
              </a:rPr>
              <a:t>“</a:t>
            </a:r>
            <a:r>
              <a:rPr lang="en-US" dirty="0">
                <a:latin typeface="Calibri" charset="0"/>
              </a:rPr>
              <a:t>worst-case</a:t>
            </a:r>
            <a:r>
              <a:rPr lang="ja-JP" altLang="en-US" dirty="0">
                <a:latin typeface="Calibri" charset="0"/>
              </a:rPr>
              <a:t>”</a:t>
            </a:r>
            <a:r>
              <a:rPr lang="en-US" dirty="0">
                <a:latin typeface="Calibri" charset="0"/>
              </a:rPr>
              <a:t> scenario</a:t>
            </a:r>
            <a:endParaRPr lang="en-US" baseline="-25000" dirty="0">
              <a:latin typeface="Times New Roman" charset="0"/>
              <a:cs typeface="Times New Roman" charset="0"/>
            </a:endParaRPr>
          </a:p>
        </p:txBody>
      </p:sp>
      <p:cxnSp>
        <p:nvCxnSpPr>
          <p:cNvPr id="28" name="Straight Arrow Connector 27"/>
          <p:cNvCxnSpPr>
            <a:cxnSpLocks noChangeShapeType="1"/>
            <a:stCxn id="139283" idx="0"/>
          </p:cNvCxnSpPr>
          <p:nvPr/>
        </p:nvCxnSpPr>
        <p:spPr bwMode="auto">
          <a:xfrm flipV="1">
            <a:off x="1541463" y="5778631"/>
            <a:ext cx="1558007" cy="42920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2840831" y="6404698"/>
            <a:ext cx="62264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000" dirty="0" smtClean="0">
                <a:solidFill>
                  <a:schemeClr val="tx2"/>
                </a:solidFill>
              </a:rPr>
              <a:t>Another form of reactivity is given in </a:t>
            </a:r>
            <a:r>
              <a:rPr lang="en-US" sz="2000" dirty="0" err="1" smtClean="0">
                <a:solidFill>
                  <a:schemeClr val="tx2"/>
                </a:solidFill>
              </a:rPr>
              <a:t>Neubert</a:t>
            </a:r>
            <a:r>
              <a:rPr lang="en-US" sz="2000" dirty="0" smtClean="0">
                <a:solidFill>
                  <a:schemeClr val="tx2"/>
                </a:solidFill>
              </a:rPr>
              <a:t> et al. </a:t>
            </a:r>
            <a:r>
              <a:rPr lang="en-US" sz="2000" dirty="0">
                <a:solidFill>
                  <a:schemeClr val="tx2"/>
                </a:solidFill>
              </a:rPr>
              <a:t>(</a:t>
            </a:r>
            <a:r>
              <a:rPr lang="en-US" sz="2000" dirty="0" smtClean="0">
                <a:solidFill>
                  <a:schemeClr val="tx2"/>
                </a:solidFill>
              </a:rPr>
              <a:t>2009)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450969" y="5214938"/>
            <a:ext cx="1319753" cy="7782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Title 1"/>
          <p:cNvSpPr>
            <a:spLocks noGrp="1"/>
          </p:cNvSpPr>
          <p:nvPr>
            <p:ph type="title"/>
          </p:nvPr>
        </p:nvSpPr>
        <p:spPr>
          <a:xfrm>
            <a:off x="0" y="28058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Stability properties of MAR(1</a:t>
            </a: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) </a:t>
            </a:r>
            <a:r>
              <a:rPr lang="en-US" dirty="0">
                <a:solidFill>
                  <a:schemeClr val="tx2"/>
                </a:solidFill>
                <a:latin typeface="Calibri" charset="0"/>
              </a:rPr>
              <a:t>models</a:t>
            </a:r>
          </a:p>
        </p:txBody>
      </p:sp>
      <p:sp>
        <p:nvSpPr>
          <p:cNvPr id="194562" name="TextBox 3"/>
          <p:cNvSpPr txBox="1">
            <a:spLocks noChangeArrowheads="1"/>
          </p:cNvSpPr>
          <p:nvPr/>
        </p:nvSpPr>
        <p:spPr bwMode="auto">
          <a:xfrm>
            <a:off x="3292475" y="4957685"/>
            <a:ext cx="2270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Fig. 2A - Ives et al. (2003)</a:t>
            </a:r>
          </a:p>
        </p:txBody>
      </p:sp>
      <p:pic>
        <p:nvPicPr>
          <p:cNvPr id="194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3871835"/>
            <a:ext cx="34766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64" name="TextBox 8"/>
          <p:cNvSpPr txBox="1">
            <a:spLocks noChangeArrowheads="1"/>
          </p:cNvSpPr>
          <p:nvPr/>
        </p:nvSpPr>
        <p:spPr bwMode="auto">
          <a:xfrm>
            <a:off x="2819400" y="3509885"/>
            <a:ext cx="1308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u="sng"/>
              <a:t>More stable</a:t>
            </a:r>
          </a:p>
        </p:txBody>
      </p:sp>
      <p:sp>
        <p:nvSpPr>
          <p:cNvPr id="194565" name="TextBox 9"/>
          <p:cNvSpPr txBox="1">
            <a:spLocks noChangeArrowheads="1"/>
          </p:cNvSpPr>
          <p:nvPr/>
        </p:nvSpPr>
        <p:spPr bwMode="auto">
          <a:xfrm>
            <a:off x="4724400" y="3509885"/>
            <a:ext cx="1187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u="sng"/>
              <a:t>Less stable</a:t>
            </a:r>
          </a:p>
        </p:txBody>
      </p:sp>
      <p:sp>
        <p:nvSpPr>
          <p:cNvPr id="194566" name="TextBox 10"/>
          <p:cNvSpPr txBox="1">
            <a:spLocks noChangeArrowheads="1"/>
          </p:cNvSpPr>
          <p:nvPr/>
        </p:nvSpPr>
        <p:spPr bwMode="auto">
          <a:xfrm>
            <a:off x="3165475" y="1329747"/>
            <a:ext cx="2789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u="sng"/>
              <a:t>Variance comparison</a:t>
            </a:r>
          </a:p>
        </p:txBody>
      </p:sp>
      <p:sp>
        <p:nvSpPr>
          <p:cNvPr id="194567" name="TextBox 11"/>
          <p:cNvSpPr txBox="1">
            <a:spLocks noChangeArrowheads="1"/>
          </p:cNvSpPr>
          <p:nvPr/>
        </p:nvSpPr>
        <p:spPr bwMode="auto">
          <a:xfrm>
            <a:off x="1979160" y="1894897"/>
            <a:ext cx="5185681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19063" indent="-11906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284163" indent="-284163">
              <a:buFont typeface="Arial" charset="0"/>
              <a:buChar char="•"/>
            </a:pPr>
            <a:r>
              <a:rPr lang="en-US" sz="2400" dirty="0"/>
              <a:t>Generally interested in the time spent away from equilibrium</a:t>
            </a:r>
          </a:p>
          <a:p>
            <a:pPr marL="284163" indent="-284163">
              <a:buFont typeface="Arial" charset="0"/>
              <a:buChar char="•"/>
            </a:pPr>
            <a:r>
              <a:rPr lang="en-US" sz="2400" dirty="0"/>
              <a:t>More time </a:t>
            </a:r>
            <a:r>
              <a:rPr lang="en-US" sz="2400" dirty="0">
                <a:sym typeface="Wingdings" charset="0"/>
              </a:rPr>
              <a:t> greater variance</a:t>
            </a:r>
            <a:endParaRPr lang="en-US" sz="24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951439" y="5898264"/>
            <a:ext cx="52411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Combines properties of both return rate and reactivity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3" name="Title 1"/>
          <p:cNvSpPr>
            <a:spLocks noGrp="1"/>
          </p:cNvSpPr>
          <p:nvPr>
            <p:ph type="title"/>
          </p:nvPr>
        </p:nvSpPr>
        <p:spPr>
          <a:xfrm>
            <a:off x="0" y="15729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Stability properties of MAR(1</a:t>
            </a: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) </a:t>
            </a:r>
            <a:r>
              <a:rPr lang="en-US" dirty="0">
                <a:solidFill>
                  <a:schemeClr val="tx2"/>
                </a:solidFill>
                <a:latin typeface="Calibri" charset="0"/>
              </a:rPr>
              <a:t>models</a:t>
            </a:r>
          </a:p>
        </p:txBody>
      </p:sp>
      <p:sp>
        <p:nvSpPr>
          <p:cNvPr id="132104" name="TextBox 8"/>
          <p:cNvSpPr txBox="1">
            <a:spLocks noChangeArrowheads="1"/>
          </p:cNvSpPr>
          <p:nvPr/>
        </p:nvSpPr>
        <p:spPr bwMode="auto">
          <a:xfrm>
            <a:off x="514350" y="1403514"/>
            <a:ext cx="2789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u="sng"/>
              <a:t>Variance comparison</a:t>
            </a:r>
          </a:p>
        </p:txBody>
      </p:sp>
      <p:sp>
        <p:nvSpPr>
          <p:cNvPr id="132105" name="TextBox 9"/>
          <p:cNvSpPr txBox="1">
            <a:spLocks noChangeArrowheads="1"/>
          </p:cNvSpPr>
          <p:nvPr/>
        </p:nvSpPr>
        <p:spPr bwMode="auto">
          <a:xfrm>
            <a:off x="519113" y="2038514"/>
            <a:ext cx="4333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/>
              <a:t>1)</a:t>
            </a:r>
          </a:p>
        </p:txBody>
      </p:sp>
      <p:graphicFrame>
        <p:nvGraphicFramePr>
          <p:cNvPr id="1320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235295"/>
              </p:ext>
            </p:extLst>
          </p:nvPr>
        </p:nvGraphicFramePr>
        <p:xfrm>
          <a:off x="982663" y="1825789"/>
          <a:ext cx="1571625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74" name="Equation" r:id="rId4" imgW="787320" imgH="444240" progId="Equation.3">
                  <p:embed/>
                </p:oleObj>
              </mc:Choice>
              <mc:Fallback>
                <p:oleObj name="Equation" r:id="rId4" imgW="787320" imgH="4442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1825789"/>
                        <a:ext cx="1571625" cy="887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6" name="TextBox 12"/>
          <p:cNvSpPr txBox="1">
            <a:spLocks noChangeArrowheads="1"/>
          </p:cNvSpPr>
          <p:nvPr/>
        </p:nvSpPr>
        <p:spPr bwMode="auto">
          <a:xfrm>
            <a:off x="2557463" y="2079789"/>
            <a:ext cx="3689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/>
              <a:t>Smaller </a:t>
            </a:r>
            <a:r>
              <a:rPr lang="en-US" i="1">
                <a:latin typeface="Symbol" charset="0"/>
              </a:rPr>
              <a:t>l</a:t>
            </a:r>
            <a:r>
              <a:rPr lang="en-US"/>
              <a:t> </a:t>
            </a:r>
            <a:r>
              <a:rPr lang="en-US">
                <a:sym typeface="Wingdings" charset="0"/>
              </a:rPr>
              <a:t> smaller </a:t>
            </a:r>
            <a:r>
              <a:rPr lang="en-US" i="1">
                <a:latin typeface="Symbol" charset="0"/>
                <a:sym typeface="Wingdings" charset="0"/>
              </a:rPr>
              <a:t>u</a:t>
            </a:r>
            <a:r>
              <a:rPr lang="en-US" i="1">
                <a:sym typeface="Wingdings" charset="0"/>
              </a:rPr>
              <a:t> </a:t>
            </a:r>
            <a:r>
              <a:rPr lang="en-US">
                <a:sym typeface="Wingdings" charset="0"/>
              </a:rPr>
              <a:t> more stable</a:t>
            </a:r>
            <a:endParaRPr lang="en-US" i="1">
              <a:latin typeface="Symbol" charset="0"/>
            </a:endParaRPr>
          </a:p>
        </p:txBody>
      </p:sp>
      <p:sp>
        <p:nvSpPr>
          <p:cNvPr id="132107" name="TextBox 14"/>
          <p:cNvSpPr txBox="1">
            <a:spLocks noChangeArrowheads="1"/>
          </p:cNvSpPr>
          <p:nvPr/>
        </p:nvSpPr>
        <p:spPr bwMode="auto">
          <a:xfrm>
            <a:off x="519113" y="3054514"/>
            <a:ext cx="4333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/>
              <a:t>2)</a:t>
            </a:r>
          </a:p>
        </p:txBody>
      </p:sp>
      <p:graphicFrame>
        <p:nvGraphicFramePr>
          <p:cNvPr id="1321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994569"/>
              </p:ext>
            </p:extLst>
          </p:nvPr>
        </p:nvGraphicFramePr>
        <p:xfrm>
          <a:off x="931863" y="3006725"/>
          <a:ext cx="375285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75" name="Equation" r:id="rId6" imgW="1879600" imgH="279400" progId="Equation.3">
                  <p:embed/>
                </p:oleObj>
              </mc:Choice>
              <mc:Fallback>
                <p:oleObj name="Equation" r:id="rId6" imgW="1879600" imgH="279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63" y="3006725"/>
                        <a:ext cx="3752850" cy="557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851759"/>
              </p:ext>
            </p:extLst>
          </p:nvPr>
        </p:nvGraphicFramePr>
        <p:xfrm>
          <a:off x="931863" y="3617913"/>
          <a:ext cx="484346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76" name="Equation" r:id="rId8" imgW="2425700" imgH="469900" progId="Equation.3">
                  <p:embed/>
                </p:oleObj>
              </mc:Choice>
              <mc:Fallback>
                <p:oleObj name="Equation" r:id="rId8" imgW="2425700" imgH="469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63" y="3617913"/>
                        <a:ext cx="4843462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767370"/>
              </p:ext>
            </p:extLst>
          </p:nvPr>
        </p:nvGraphicFramePr>
        <p:xfrm>
          <a:off x="982663" y="5070639"/>
          <a:ext cx="33972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77" name="Equation" r:id="rId10" imgW="1701720" imgH="266400" progId="Equation.3">
                  <p:embed/>
                </p:oleObj>
              </mc:Choice>
              <mc:Fallback>
                <p:oleObj name="Equation" r:id="rId10" imgW="1701720" imgH="266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5070639"/>
                        <a:ext cx="3397250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8" name="TextBox 19"/>
          <p:cNvSpPr txBox="1">
            <a:spLocks noChangeArrowheads="1"/>
          </p:cNvSpPr>
          <p:nvPr/>
        </p:nvSpPr>
        <p:spPr bwMode="auto">
          <a:xfrm>
            <a:off x="947738" y="4613439"/>
            <a:ext cx="3709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/>
              <a:t>To standardize across various systems</a:t>
            </a:r>
          </a:p>
        </p:txBody>
      </p:sp>
      <p:sp>
        <p:nvSpPr>
          <p:cNvPr id="132109" name="TextBox 20"/>
          <p:cNvSpPr txBox="1">
            <a:spLocks noChangeArrowheads="1"/>
          </p:cNvSpPr>
          <p:nvPr/>
        </p:nvSpPr>
        <p:spPr bwMode="auto">
          <a:xfrm>
            <a:off x="327025" y="5700937"/>
            <a:ext cx="57838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Smaller </a:t>
            </a:r>
            <a:r>
              <a:rPr lang="en-US" sz="2400" i="1" dirty="0">
                <a:latin typeface="Symbol" charset="0"/>
              </a:rPr>
              <a:t>l</a:t>
            </a:r>
            <a:r>
              <a:rPr lang="en-US" sz="2400" dirty="0"/>
              <a:t> </a:t>
            </a:r>
            <a:r>
              <a:rPr lang="en-US" sz="2400" dirty="0">
                <a:sym typeface="Wingdings" charset="0"/>
              </a:rPr>
              <a:t> smaller </a:t>
            </a:r>
            <a:r>
              <a:rPr lang="en-US" sz="2400" dirty="0" err="1">
                <a:sym typeface="Wingdings" charset="0"/>
              </a:rPr>
              <a:t>det</a:t>
            </a:r>
            <a:r>
              <a:rPr lang="en-US" sz="2400" dirty="0">
                <a:sym typeface="Wingdings" charset="0"/>
              </a:rPr>
              <a:t>(</a:t>
            </a:r>
            <a:r>
              <a:rPr lang="en-US" sz="2400" b="1" dirty="0">
                <a:latin typeface="Times New Roman" charset="0"/>
                <a:cs typeface="Times New Roman" charset="0"/>
                <a:sym typeface="Wingdings" charset="0"/>
              </a:rPr>
              <a:t>B</a:t>
            </a:r>
            <a:r>
              <a:rPr lang="en-US" sz="2400" dirty="0">
                <a:latin typeface="Times New Roman" charset="0"/>
                <a:cs typeface="Times New Roman" charset="0"/>
                <a:sym typeface="Wingdings" charset="0"/>
              </a:rPr>
              <a:t>)</a:t>
            </a:r>
            <a:r>
              <a:rPr lang="en-US" sz="2400" baseline="30000" dirty="0">
                <a:latin typeface="Times New Roman" charset="0"/>
                <a:cs typeface="Times New Roman" charset="0"/>
                <a:sym typeface="Wingdings" charset="0"/>
              </a:rPr>
              <a:t>2/</a:t>
            </a:r>
            <a:r>
              <a:rPr lang="en-US" sz="2400" i="1" baseline="30000" dirty="0">
                <a:latin typeface="Times New Roman" charset="0"/>
                <a:cs typeface="Times New Roman" charset="0"/>
                <a:sym typeface="Wingdings" charset="0"/>
              </a:rPr>
              <a:t>p</a:t>
            </a:r>
            <a:r>
              <a:rPr lang="en-US" sz="2400" i="1" dirty="0">
                <a:sym typeface="Wingdings" charset="0"/>
              </a:rPr>
              <a:t> </a:t>
            </a:r>
            <a:r>
              <a:rPr lang="en-US" sz="2400" dirty="0">
                <a:sym typeface="Wingdings" charset="0"/>
              </a:rPr>
              <a:t> more stable</a:t>
            </a:r>
            <a:endParaRPr lang="en-US" sz="2400" i="1" dirty="0">
              <a:latin typeface="Symbol" charset="0"/>
            </a:endParaRPr>
          </a:p>
        </p:txBody>
      </p:sp>
      <p:pic>
        <p:nvPicPr>
          <p:cNvPr id="132110" name="Picture 1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1411288"/>
            <a:ext cx="2261533" cy="446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11" name="TextBox 23"/>
          <p:cNvSpPr txBox="1">
            <a:spLocks noChangeArrowheads="1"/>
          </p:cNvSpPr>
          <p:nvPr/>
        </p:nvSpPr>
        <p:spPr bwMode="auto">
          <a:xfrm>
            <a:off x="6665913" y="6135688"/>
            <a:ext cx="21510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/>
              <a:t>Fig. 3 - Ives et al. (2003)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08969" y="5700936"/>
            <a:ext cx="2229398" cy="6038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4" name="Title 1"/>
          <p:cNvSpPr>
            <a:spLocks noGrp="1"/>
          </p:cNvSpPr>
          <p:nvPr>
            <p:ph type="title"/>
          </p:nvPr>
        </p:nvSpPr>
        <p:spPr>
          <a:xfrm>
            <a:off x="457200" y="2805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MAR(1) parameter </a:t>
            </a: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estimation</a:t>
            </a:r>
            <a:endParaRPr lang="en-US" sz="2000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148487" name="Rectangle 6"/>
          <p:cNvSpPr>
            <a:spLocks noChangeArrowheads="1"/>
          </p:cNvSpPr>
          <p:nvPr/>
        </p:nvSpPr>
        <p:spPr bwMode="auto">
          <a:xfrm>
            <a:off x="1287463" y="3053023"/>
            <a:ext cx="67897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charset="0"/>
              </a:rPr>
              <a:t>Goal:</a:t>
            </a:r>
            <a:r>
              <a:rPr lang="en-US" sz="2400" dirty="0">
                <a:latin typeface="Calibri" charset="0"/>
              </a:rPr>
              <a:t> </a:t>
            </a:r>
            <a:r>
              <a:rPr lang="en-US" sz="2400" dirty="0" smtClean="0">
                <a:latin typeface="Calibri" charset="0"/>
              </a:rPr>
              <a:t>find the B and C, that maximize the likelihood conditioned on the observed data.</a:t>
            </a:r>
            <a:endParaRPr lang="en-US" sz="2400" dirty="0">
              <a:latin typeface="Calibri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7025" y="1628235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214029"/>
              </p:ext>
            </p:extLst>
          </p:nvPr>
        </p:nvGraphicFramePr>
        <p:xfrm>
          <a:off x="2732087" y="997277"/>
          <a:ext cx="3679825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31" name="Equation" r:id="rId4" imgW="1444320" imgH="200880" progId="Equation.3">
                  <p:embed/>
                </p:oleObj>
              </mc:Choice>
              <mc:Fallback>
                <p:oleObj name="Equation" r:id="rId4" imgW="1444320" imgH="2008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7" y="997277"/>
                        <a:ext cx="3679825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327025" y="1932543"/>
            <a:ext cx="84899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>
                <a:solidFill>
                  <a:schemeClr val="tx2"/>
                </a:solidFill>
              </a:rPr>
              <a:t>Maximum likelihood estimation (MLE</a:t>
            </a:r>
            <a:r>
              <a:rPr lang="en-US" sz="3200" dirty="0" smtClean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457200" y="4277333"/>
            <a:ext cx="84899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2000" i="1" dirty="0" smtClean="0">
                <a:solidFill>
                  <a:schemeClr val="tx2"/>
                </a:solidFill>
              </a:rPr>
              <a:t>Pro: </a:t>
            </a:r>
            <a:r>
              <a:rPr lang="en-US" sz="2000" i="1" dirty="0">
                <a:solidFill>
                  <a:schemeClr val="tx2"/>
                </a:solidFill>
              </a:rPr>
              <a:t>d</a:t>
            </a:r>
            <a:r>
              <a:rPr lang="en-US" sz="2000" i="1" dirty="0" smtClean="0">
                <a:solidFill>
                  <a:schemeClr val="tx2"/>
                </a:solidFill>
              </a:rPr>
              <a:t>oes not require the assumption of no observation error (we can add an observation process) and allows missing values.</a:t>
            </a:r>
          </a:p>
          <a:p>
            <a:pPr algn="ctr"/>
            <a:endParaRPr lang="en-US" sz="2000" i="1" dirty="0">
              <a:solidFill>
                <a:schemeClr val="tx2"/>
              </a:solidFill>
            </a:endParaRPr>
          </a:p>
          <a:p>
            <a:pPr algn="ctr"/>
            <a:r>
              <a:rPr lang="en-US" sz="2000" i="1" dirty="0" smtClean="0">
                <a:solidFill>
                  <a:schemeClr val="tx2"/>
                </a:solidFill>
              </a:rPr>
              <a:t>Con: Slow.</a:t>
            </a:r>
            <a:endParaRPr lang="en-US" sz="2000" i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Topics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1236821" y="1674698"/>
            <a:ext cx="6670358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MAR(1) models as sum of community interactions</a:t>
            </a:r>
          </a:p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MAR(1) models as a general approximation to nonlinear systems</a:t>
            </a:r>
          </a:p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Stability properties of MAR(1) models</a:t>
            </a:r>
          </a:p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Estimating MAR(1) models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8927" y="3878529"/>
            <a:ext cx="78830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tx2"/>
                </a:solidFill>
                <a:latin typeface="+mn-lt"/>
                <a:ea typeface="+mn-ea"/>
              </a:rPr>
              <a:t>The theory in this </a:t>
            </a:r>
            <a:r>
              <a:rPr lang="en-US" sz="2400" dirty="0">
                <a:solidFill>
                  <a:schemeClr val="tx2"/>
                </a:solidFill>
                <a:latin typeface="+mn-lt"/>
                <a:ea typeface="+mn-ea"/>
              </a:rPr>
              <a:t>lecture </a:t>
            </a:r>
            <a:r>
              <a:rPr lang="en-US" sz="2400" dirty="0" smtClean="0">
                <a:solidFill>
                  <a:schemeClr val="tx2"/>
                </a:solidFill>
                <a:latin typeface="+mn-lt"/>
                <a:ea typeface="+mn-ea"/>
              </a:rPr>
              <a:t>draws </a:t>
            </a:r>
            <a:r>
              <a:rPr lang="en-US" sz="2400" dirty="0">
                <a:solidFill>
                  <a:schemeClr val="tx2"/>
                </a:solidFill>
                <a:latin typeface="+mn-lt"/>
                <a:ea typeface="+mn-ea"/>
              </a:rPr>
              <a:t>largely </a:t>
            </a:r>
            <a:r>
              <a:rPr lang="en-US" sz="2400" dirty="0" smtClean="0">
                <a:solidFill>
                  <a:schemeClr val="tx2"/>
                </a:solidFill>
                <a:latin typeface="+mn-lt"/>
                <a:ea typeface="+mn-ea"/>
              </a:rPr>
              <a:t>from</a:t>
            </a:r>
            <a:endParaRPr lang="en-US" sz="24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461963" indent="-4619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  <a:ea typeface="+mn-ea"/>
              </a:rPr>
              <a:t>Ives AR, Dennis B, </a:t>
            </a:r>
            <a:r>
              <a:rPr lang="en-US" sz="1600" dirty="0" err="1">
                <a:latin typeface="+mn-lt"/>
                <a:ea typeface="+mn-ea"/>
              </a:rPr>
              <a:t>Cottingham</a:t>
            </a:r>
            <a:r>
              <a:rPr lang="en-US" sz="1600" dirty="0">
                <a:latin typeface="+mn-lt"/>
                <a:ea typeface="+mn-ea"/>
              </a:rPr>
              <a:t> KL, Carpenter SR. 2003. Estimating community stability and ecological interactions from time series data. </a:t>
            </a:r>
            <a:r>
              <a:rPr lang="en-US" sz="1600" i="1" dirty="0">
                <a:latin typeface="+mn-lt"/>
                <a:ea typeface="+mn-ea"/>
              </a:rPr>
              <a:t>Ecological Monographs </a:t>
            </a:r>
            <a:r>
              <a:rPr lang="en-US" sz="1600" dirty="0">
                <a:latin typeface="+mn-lt"/>
                <a:ea typeface="+mn-ea"/>
              </a:rPr>
              <a:t>73: 301-330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8927" y="4866642"/>
            <a:ext cx="745172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tx2"/>
                </a:solidFill>
                <a:latin typeface="+mn-lt"/>
                <a:ea typeface="+mn-ea"/>
              </a:rPr>
              <a:t>Many ecological applications are reviewed in</a:t>
            </a:r>
            <a:endParaRPr lang="en-US" sz="24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461963" indent="-461963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  <a:ea typeface="+mn-ea"/>
              </a:rPr>
              <a:t>Hampton, S.E., E.E. Holmes, D.E. Pendleton, L.P. </a:t>
            </a:r>
            <a:r>
              <a:rPr lang="en-US" sz="1600" dirty="0" err="1">
                <a:latin typeface="+mn-lt"/>
                <a:ea typeface="+mn-ea"/>
              </a:rPr>
              <a:t>Scheef</a:t>
            </a:r>
            <a:r>
              <a:rPr lang="en-US" sz="1600" dirty="0">
                <a:latin typeface="+mn-lt"/>
                <a:ea typeface="+mn-ea"/>
              </a:rPr>
              <a:t>, M.D. </a:t>
            </a:r>
            <a:r>
              <a:rPr lang="en-US" sz="1600" dirty="0" err="1">
                <a:latin typeface="+mn-lt"/>
                <a:ea typeface="+mn-ea"/>
              </a:rPr>
              <a:t>Scheuerell</a:t>
            </a:r>
            <a:r>
              <a:rPr lang="en-US" sz="1600" dirty="0">
                <a:latin typeface="+mn-lt"/>
                <a:ea typeface="+mn-ea"/>
              </a:rPr>
              <a:t>, and E.J. Ward. 2013. Quantifying effects of abiotic and biotic drivers on community dynamics with multivariate autoregressive (MAR) models. </a:t>
            </a:r>
            <a:r>
              <a:rPr lang="en-US" sz="1600" i="1" dirty="0">
                <a:latin typeface="+mn-lt"/>
                <a:ea typeface="+mn-ea"/>
              </a:rPr>
              <a:t>Ecology</a:t>
            </a:r>
            <a:r>
              <a:rPr lang="en-US" sz="1600" dirty="0">
                <a:latin typeface="+mn-lt"/>
                <a:ea typeface="+mn-ea"/>
              </a:rPr>
              <a:t> 94:2663-2669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4641" y="6100977"/>
            <a:ext cx="53516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tx2"/>
                </a:solidFill>
                <a:latin typeface="+mn-lt"/>
                <a:ea typeface="+mn-ea"/>
              </a:rPr>
              <a:t>Links to both are on the course syllabus</a:t>
            </a:r>
            <a:endParaRPr lang="en-US" sz="2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987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69682"/>
            <a:ext cx="8229600" cy="973317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MAR(1) parameter estimation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4466" y="1632252"/>
            <a:ext cx="64950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=“some m x T matrix of log species abundances”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mod.list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= list(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B=“unconstrained”,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U=“zero”,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Q=“diagonal and unequal”,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Z=“identity”,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A=“zero”,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R=“zero”,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C=“unconstrained”, c=“some q x T matrix of covariates”,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x0=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[,1,drop=FALSE],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tinitx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MARSS(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model=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mod.list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588" y="5609519"/>
            <a:ext cx="6268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maximum-likelihood estimation via Expectation-Maximization algorithm or method=“BFGS” to use </a:t>
            </a:r>
            <a:r>
              <a:rPr lang="en-US" dirty="0" err="1" smtClean="0">
                <a:solidFill>
                  <a:schemeClr val="tx2"/>
                </a:solidFill>
              </a:rPr>
              <a:t>optim</a:t>
            </a:r>
            <a:r>
              <a:rPr lang="en-US" dirty="0" smtClean="0">
                <a:solidFill>
                  <a:schemeClr val="tx2"/>
                </a:solidFill>
              </a:rPr>
              <a:t>() and a quasi-Newton method.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32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6992" y="1848666"/>
            <a:ext cx="3005194" cy="206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401" y="1540582"/>
            <a:ext cx="3289710" cy="237377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7200" y="169682"/>
            <a:ext cx="8229600" cy="973317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800" dirty="0" smtClean="0">
                <a:solidFill>
                  <a:schemeClr val="tx2"/>
                </a:solidFill>
                <a:latin typeface="Calibri" charset="0"/>
              </a:rPr>
              <a:t>Goal is to find a simpler system to explain the observed species changes</a:t>
            </a:r>
            <a:endParaRPr lang="en-US" sz="2800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63694" y="132153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 x 13 B matrix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55066" y="2886870"/>
            <a:ext cx="1433867" cy="1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56607" y="1318991"/>
            <a:ext cx="16950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Compare model support of models with different B’s set to zero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82124" y="4270375"/>
            <a:ext cx="7428239" cy="2031325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156 non-diagonal B terms.  There are approximately 1e+47 (that’s 1 followed by 47 zeros) unique B matrices with different 0s.</a:t>
            </a:r>
          </a:p>
          <a:p>
            <a:pPr algn="ctr"/>
            <a:r>
              <a:rPr lang="en-US" dirty="0" smtClean="0"/>
              <a:t>  </a:t>
            </a:r>
          </a:p>
          <a:p>
            <a:pPr marL="342900" indent="-342900" algn="ctr">
              <a:buAutoNum type="arabicParenR"/>
            </a:pPr>
            <a:r>
              <a:rPr lang="en-US" dirty="0" smtClean="0">
                <a:solidFill>
                  <a:schemeClr val="tx2"/>
                </a:solidFill>
              </a:rPr>
              <a:t>We cannot do a brute force fitting of all models.</a:t>
            </a:r>
          </a:p>
          <a:p>
            <a:pPr marL="342900" indent="-342900" algn="ctr">
              <a:buAutoNum type="arabicParenR"/>
            </a:pPr>
            <a:r>
              <a:rPr lang="en-US" dirty="0" smtClean="0">
                <a:solidFill>
                  <a:schemeClr val="tx2"/>
                </a:solidFill>
              </a:rPr>
              <a:t>We should try to set some of those </a:t>
            </a:r>
            <a:r>
              <a:rPr lang="en-US" dirty="0" err="1" smtClean="0">
                <a:solidFill>
                  <a:schemeClr val="tx2"/>
                </a:solidFill>
              </a:rPr>
              <a:t>Bs</a:t>
            </a:r>
            <a:r>
              <a:rPr lang="en-US" dirty="0" smtClean="0">
                <a:solidFill>
                  <a:schemeClr val="tx2"/>
                </a:solidFill>
              </a:rPr>
              <a:t> to 0 via prior knowledge about the system</a:t>
            </a:r>
          </a:p>
          <a:p>
            <a:pPr marL="342900" indent="-342900" algn="ctr">
              <a:buFontTx/>
              <a:buAutoNum type="arabicParenR"/>
            </a:pPr>
            <a:r>
              <a:rPr lang="en-US" dirty="0">
                <a:solidFill>
                  <a:schemeClr val="tx2"/>
                </a:solidFill>
              </a:rPr>
              <a:t>We need a fast estimation </a:t>
            </a:r>
            <a:r>
              <a:rPr lang="en-US" dirty="0" smtClean="0">
                <a:solidFill>
                  <a:schemeClr val="tx2"/>
                </a:solidFill>
              </a:rPr>
              <a:t>algorithm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85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200" dirty="0" smtClean="0">
                <a:solidFill>
                  <a:schemeClr val="tx2"/>
                </a:solidFill>
                <a:latin typeface="Calibri" charset="0"/>
              </a:rPr>
              <a:t>Much faster MAR(1</a:t>
            </a:r>
            <a:r>
              <a:rPr lang="en-US" sz="3200" dirty="0">
                <a:solidFill>
                  <a:schemeClr val="tx2"/>
                </a:solidFill>
                <a:latin typeface="Calibri" charset="0"/>
              </a:rPr>
              <a:t>) parameter estimation</a:t>
            </a:r>
          </a:p>
        </p:txBody>
      </p:sp>
      <p:sp>
        <p:nvSpPr>
          <p:cNvPr id="208898" name="TextBox 2"/>
          <p:cNvSpPr txBox="1">
            <a:spLocks noChangeArrowheads="1"/>
          </p:cNvSpPr>
          <p:nvPr/>
        </p:nvSpPr>
        <p:spPr bwMode="auto">
          <a:xfrm>
            <a:off x="327025" y="1456853"/>
            <a:ext cx="84899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Conditional </a:t>
            </a:r>
            <a:r>
              <a:rPr lang="en-US" sz="3200" dirty="0">
                <a:solidFill>
                  <a:schemeClr val="tx2"/>
                </a:solidFill>
              </a:rPr>
              <a:t>least squares (CLS</a:t>
            </a:r>
            <a:r>
              <a:rPr lang="en-US" sz="3200" dirty="0" smtClean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754062" y="2463653"/>
            <a:ext cx="7791450" cy="822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Calibri" charset="0"/>
              </a:rPr>
              <a:t>The CLS parameter estimates are those values that minimize the squared difference between</a:t>
            </a:r>
          </a:p>
        </p:txBody>
      </p:sp>
      <p:sp>
        <p:nvSpPr>
          <p:cNvPr id="2" name="Rectangle 3"/>
          <p:cNvSpPr/>
          <p:nvPr/>
        </p:nvSpPr>
        <p:spPr>
          <a:xfrm>
            <a:off x="754062" y="3290740"/>
            <a:ext cx="7880891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ct val="30000"/>
              </a:spcAft>
              <a:buFontTx/>
              <a:buAutoNum type="arabicParenR"/>
            </a:pPr>
            <a:r>
              <a:rPr lang="en-US" sz="2400" dirty="0">
                <a:latin typeface="Calibri" charset="0"/>
              </a:rPr>
              <a:t>the observed </a:t>
            </a:r>
            <a:r>
              <a:rPr lang="en-US" sz="2400" dirty="0" smtClean="0">
                <a:latin typeface="Calibri" charset="0"/>
              </a:rPr>
              <a:t>log population </a:t>
            </a:r>
            <a:r>
              <a:rPr lang="en-US" sz="2400" dirty="0">
                <a:latin typeface="Calibri" charset="0"/>
              </a:rPr>
              <a:t>abundances at time </a:t>
            </a:r>
            <a:r>
              <a:rPr lang="en-US" sz="2400" i="1" dirty="0">
                <a:latin typeface="Times New Roman" charset="0"/>
                <a:cs typeface="Times New Roman" charset="0"/>
              </a:rPr>
              <a:t>t</a:t>
            </a:r>
            <a:r>
              <a:rPr lang="en-US" sz="2400" dirty="0">
                <a:latin typeface="Calibri" charset="0"/>
              </a:rPr>
              <a:t>, and</a:t>
            </a:r>
          </a:p>
          <a:p>
            <a:pPr marL="342900" indent="-342900">
              <a:spcAft>
                <a:spcPct val="30000"/>
              </a:spcAft>
              <a:buFontTx/>
              <a:buAutoNum type="arabicParenR"/>
            </a:pPr>
            <a:r>
              <a:rPr lang="en-US" sz="2400" dirty="0">
                <a:latin typeface="Calibri" charset="0"/>
              </a:rPr>
              <a:t>those predicted by the MAR(1) model, conditional on the </a:t>
            </a:r>
            <a:r>
              <a:rPr lang="en-US" sz="2400" dirty="0" smtClean="0">
                <a:latin typeface="Calibri" charset="0"/>
              </a:rPr>
              <a:t>log population </a:t>
            </a:r>
            <a:r>
              <a:rPr lang="en-US" sz="2400" dirty="0">
                <a:latin typeface="Calibri" charset="0"/>
              </a:rPr>
              <a:t>abundances at time </a:t>
            </a:r>
            <a:r>
              <a:rPr lang="en-US" sz="2400" i="1" dirty="0">
                <a:latin typeface="Times New Roman" charset="0"/>
                <a:cs typeface="Times New Roman" charset="0"/>
              </a:rPr>
              <a:t>t</a:t>
            </a:r>
            <a:r>
              <a:rPr lang="en-US" sz="2400" dirty="0">
                <a:latin typeface="Times New Roman" charset="0"/>
                <a:cs typeface="Times New Roman" charset="0"/>
              </a:rPr>
              <a:t>-1</a:t>
            </a:r>
            <a:r>
              <a:rPr lang="en-US" sz="2400" dirty="0">
                <a:latin typeface="Calibri" charset="0"/>
                <a:cs typeface="Times New Roman" charset="0"/>
              </a:rPr>
              <a:t>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607358" y="5535152"/>
            <a:ext cx="79292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2400" i="1" dirty="0" smtClean="0">
                <a:solidFill>
                  <a:schemeClr val="tx2"/>
                </a:solidFill>
              </a:rPr>
              <a:t>Requires the assumption of no observation error and no missing values allowed.</a:t>
            </a:r>
            <a:endParaRPr lang="en-US" sz="2400" i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Conditional least squares (CLS)</a:t>
            </a:r>
          </a:p>
        </p:txBody>
      </p:sp>
      <p:graphicFrame>
        <p:nvGraphicFramePr>
          <p:cNvPr id="14745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636951"/>
              </p:ext>
            </p:extLst>
          </p:nvPr>
        </p:nvGraphicFramePr>
        <p:xfrm>
          <a:off x="5232352" y="1972242"/>
          <a:ext cx="32464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34" name="Equation" r:id="rId4" imgW="1625400" imgH="228600" progId="Equation.3">
                  <p:embed/>
                </p:oleObj>
              </mc:Choice>
              <mc:Fallback>
                <p:oleObj name="Equation" r:id="rId4" imgW="16254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352" y="1972242"/>
                        <a:ext cx="3246437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7471" name="Group 24"/>
          <p:cNvGrpSpPr>
            <a:grpSpLocks/>
          </p:cNvGrpSpPr>
          <p:nvPr/>
        </p:nvGrpSpPr>
        <p:grpSpPr bwMode="auto">
          <a:xfrm>
            <a:off x="428608" y="5487844"/>
            <a:ext cx="8093518" cy="577994"/>
            <a:chOff x="359389" y="5674637"/>
            <a:chExt cx="8091768" cy="577994"/>
          </a:xfrm>
        </p:grpSpPr>
        <p:graphicFrame>
          <p:nvGraphicFramePr>
            <p:cNvPr id="147459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40396"/>
                </p:ext>
              </p:extLst>
            </p:nvPr>
          </p:nvGraphicFramePr>
          <p:xfrm>
            <a:off x="6168826" y="5674637"/>
            <a:ext cx="2282331" cy="55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135" name="Equation" r:id="rId6" imgW="1143000" imgH="279360" progId="Equation.3">
                    <p:embed/>
                  </p:oleObj>
                </mc:Choice>
                <mc:Fallback>
                  <p:oleObj name="Equation" r:id="rId6" imgW="1143000" imgH="27936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68826" y="5674637"/>
                          <a:ext cx="2282331" cy="558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7460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7572205"/>
                </p:ext>
              </p:extLst>
            </p:nvPr>
          </p:nvGraphicFramePr>
          <p:xfrm>
            <a:off x="3490866" y="5722406"/>
            <a:ext cx="1876019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136" name="Equation" r:id="rId8" imgW="939800" imgH="254000" progId="Equation.3">
                    <p:embed/>
                  </p:oleObj>
                </mc:Choice>
                <mc:Fallback>
                  <p:oleObj name="Equation" r:id="rId8" imgW="939800" imgH="2540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0866" y="5722406"/>
                          <a:ext cx="1876019" cy="508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746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1381701"/>
                </p:ext>
              </p:extLst>
            </p:nvPr>
          </p:nvGraphicFramePr>
          <p:xfrm>
            <a:off x="972841" y="5744631"/>
            <a:ext cx="1928396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137" name="Equation" r:id="rId10" imgW="965160" imgH="253800" progId="Equation.3">
                    <p:embed/>
                  </p:oleObj>
                </mc:Choice>
                <mc:Fallback>
                  <p:oleObj name="Equation" r:id="rId10" imgW="965160" imgH="2538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2841" y="5744631"/>
                          <a:ext cx="1928396" cy="508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7477" name="TextBox 8"/>
            <p:cNvSpPr txBox="1">
              <a:spLocks noChangeArrowheads="1"/>
            </p:cNvSpPr>
            <p:nvPr/>
          </p:nvSpPr>
          <p:spPr bwMode="auto">
            <a:xfrm>
              <a:off x="359389" y="5725437"/>
              <a:ext cx="56661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400" dirty="0"/>
                <a:t>Let</a:t>
              </a:r>
            </a:p>
          </p:txBody>
        </p:sp>
        <p:sp>
          <p:nvSpPr>
            <p:cNvPr id="147478" name="TextBox 9"/>
            <p:cNvSpPr txBox="1">
              <a:spLocks noChangeArrowheads="1"/>
            </p:cNvSpPr>
            <p:nvPr/>
          </p:nvSpPr>
          <p:spPr bwMode="auto">
            <a:xfrm>
              <a:off x="2843306" y="5744631"/>
              <a:ext cx="650734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400"/>
                <a:t>and</a:t>
              </a:r>
            </a:p>
          </p:txBody>
        </p:sp>
        <p:sp>
          <p:nvSpPr>
            <p:cNvPr id="147479" name="TextBox 10"/>
            <p:cNvSpPr txBox="1">
              <a:spLocks noChangeArrowheads="1"/>
            </p:cNvSpPr>
            <p:nvPr/>
          </p:nvSpPr>
          <p:spPr bwMode="auto">
            <a:xfrm>
              <a:off x="5358950" y="5744631"/>
              <a:ext cx="758661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400" dirty="0"/>
                <a:t>then</a:t>
              </a:r>
            </a:p>
          </p:txBody>
        </p:sp>
      </p:grpSp>
      <p:graphicFrame>
        <p:nvGraphicFramePr>
          <p:cNvPr id="14746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238098"/>
              </p:ext>
            </p:extLst>
          </p:nvPr>
        </p:nvGraphicFramePr>
        <p:xfrm>
          <a:off x="952500" y="1500188"/>
          <a:ext cx="24352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38" name="Equation" r:id="rId12" imgW="1218960" imgH="241200" progId="Equation.3">
                  <p:embed/>
                </p:oleObj>
              </mc:Choice>
              <mc:Fallback>
                <p:oleObj name="Equation" r:id="rId12" imgW="1218960" imgH="24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1500188"/>
                        <a:ext cx="2435225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5686085"/>
              </p:ext>
            </p:extLst>
          </p:nvPr>
        </p:nvGraphicFramePr>
        <p:xfrm>
          <a:off x="1199357" y="2547380"/>
          <a:ext cx="20780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39" name="Equation" r:id="rId14" imgW="1041120" imgH="228600" progId="Equation.3">
                  <p:embed/>
                </p:oleObj>
              </mc:Choice>
              <mc:Fallback>
                <p:oleObj name="Equation" r:id="rId14" imgW="104112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9357" y="2547380"/>
                        <a:ext cx="207803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6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118138"/>
              </p:ext>
            </p:extLst>
          </p:nvPr>
        </p:nvGraphicFramePr>
        <p:xfrm>
          <a:off x="763588" y="1997609"/>
          <a:ext cx="24860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40" name="Equation" r:id="rId16" imgW="1244520" imgH="215640" progId="Equation.3">
                  <p:embed/>
                </p:oleObj>
              </mc:Choice>
              <mc:Fallback>
                <p:oleObj name="Equation" r:id="rId16" imgW="1244520" imgH="215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1997609"/>
                        <a:ext cx="2486025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7474" name="Group 25"/>
          <p:cNvGrpSpPr>
            <a:grpSpLocks/>
          </p:cNvGrpSpPr>
          <p:nvPr/>
        </p:nvGrpSpPr>
        <p:grpSpPr bwMode="auto">
          <a:xfrm>
            <a:off x="611946" y="4438650"/>
            <a:ext cx="7826301" cy="762000"/>
            <a:chOff x="711980" y="4421189"/>
            <a:chExt cx="7825209" cy="762000"/>
          </a:xfrm>
        </p:grpSpPr>
        <p:graphicFrame>
          <p:nvGraphicFramePr>
            <p:cNvPr id="14746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15926152"/>
                </p:ext>
              </p:extLst>
            </p:nvPr>
          </p:nvGraphicFramePr>
          <p:xfrm>
            <a:off x="2177867" y="4421189"/>
            <a:ext cx="2966623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141" name="Equation" r:id="rId18" imgW="1485720" imgH="380880" progId="Equation.3">
                    <p:embed/>
                  </p:oleObj>
                </mc:Choice>
                <mc:Fallback>
                  <p:oleObj name="Equation" r:id="rId18" imgW="1485720" imgH="38088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7867" y="4421189"/>
                          <a:ext cx="2966623" cy="762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7463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6213075"/>
                </p:ext>
              </p:extLst>
            </p:nvPr>
          </p:nvGraphicFramePr>
          <p:xfrm>
            <a:off x="6153097" y="4577070"/>
            <a:ext cx="2384092" cy="50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142" name="Equation" r:id="rId20" imgW="1193760" imgH="253800" progId="Equation.3">
                    <p:embed/>
                  </p:oleObj>
                </mc:Choice>
                <mc:Fallback>
                  <p:oleObj name="Equation" r:id="rId20" imgW="1193760" imgH="2538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3097" y="4577070"/>
                          <a:ext cx="2384092" cy="508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7475" name="TextBox 22"/>
            <p:cNvSpPr txBox="1">
              <a:spLocks noChangeArrowheads="1"/>
            </p:cNvSpPr>
            <p:nvPr/>
          </p:nvSpPr>
          <p:spPr bwMode="auto">
            <a:xfrm>
              <a:off x="711980" y="4546602"/>
              <a:ext cx="150424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400" dirty="0" smtClean="0">
                  <a:solidFill>
                    <a:schemeClr val="accent2"/>
                  </a:solidFill>
                </a:rPr>
                <a:t>Row i:</a:t>
              </a:r>
              <a:r>
                <a:rPr lang="en-US" sz="2400" dirty="0" smtClean="0"/>
                <a:t> </a:t>
              </a:r>
              <a:r>
                <a:rPr lang="en-US" sz="2400" dirty="0"/>
                <a:t>find</a:t>
              </a:r>
            </a:p>
          </p:txBody>
        </p:sp>
        <p:sp>
          <p:nvSpPr>
            <p:cNvPr id="147476" name="TextBox 23"/>
            <p:cNvSpPr txBox="1">
              <a:spLocks noChangeArrowheads="1"/>
            </p:cNvSpPr>
            <p:nvPr/>
          </p:nvSpPr>
          <p:spPr bwMode="auto">
            <a:xfrm>
              <a:off x="5061952" y="4546602"/>
              <a:ext cx="97300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400"/>
                <a:t>where</a:t>
              </a:r>
            </a:p>
          </p:txBody>
        </p:sp>
      </p:grp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2401" y="4487752"/>
            <a:ext cx="28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  <a:cs typeface="Times New Roman"/>
              </a:rPr>
              <a:t>^</a:t>
            </a:r>
            <a:endParaRPr lang="en-US" sz="1600" dirty="0">
              <a:latin typeface="+mn-lt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21194" y="5466194"/>
            <a:ext cx="28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  <a:cs typeface="Times New Roman"/>
              </a:rPr>
              <a:t>^</a:t>
            </a:r>
            <a:endParaRPr lang="en-US" sz="1600" dirty="0">
              <a:latin typeface="+mn-lt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88076" y="5385255"/>
            <a:ext cx="2498724" cy="838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83550" y="1576275"/>
            <a:ext cx="110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 x (T-1)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26174" y="2016176"/>
            <a:ext cx="110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 x (T-1)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26174" y="2564127"/>
            <a:ext cx="104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 x (T-1)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259307" y="247678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 x 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268979" y="1457892"/>
            <a:ext cx="1757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 x 1)(1 x T-1)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246035" y="161907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 x q</a:t>
            </a:r>
            <a:endParaRPr lang="en-US" dirty="0"/>
          </a:p>
        </p:txBody>
      </p:sp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715757" y="3403915"/>
            <a:ext cx="77925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 smtClean="0">
                <a:solidFill>
                  <a:srgbClr val="376092"/>
                </a:solidFill>
              </a:rPr>
              <a:t>We work row by row through the equation and solve for each row of u, B and C.</a:t>
            </a:r>
            <a:endParaRPr lang="en-US" sz="2400" dirty="0">
              <a:solidFill>
                <a:srgbClr val="37609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25125" y="4127821"/>
            <a:ext cx="104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x (T-1)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716530" y="4145643"/>
            <a:ext cx="104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x (T-1)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760470" y="4142705"/>
            <a:ext cx="104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(T-1) x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63992" y="6399134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Note Ives et al. 2003 writes this transposed.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MAR(1) parameter estimation</a:t>
            </a:r>
          </a:p>
        </p:txBody>
      </p:sp>
      <p:sp>
        <p:nvSpPr>
          <p:cNvPr id="208898" name="TextBox 2"/>
          <p:cNvSpPr txBox="1">
            <a:spLocks noChangeArrowheads="1"/>
          </p:cNvSpPr>
          <p:nvPr/>
        </p:nvSpPr>
        <p:spPr bwMode="auto">
          <a:xfrm>
            <a:off x="1924050" y="1376363"/>
            <a:ext cx="5295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3200">
                <a:solidFill>
                  <a:schemeClr val="tx2"/>
                </a:solidFill>
              </a:rPr>
              <a:t>Conditional least squares (CLS)</a:t>
            </a:r>
          </a:p>
        </p:txBody>
      </p:sp>
      <p:sp>
        <p:nvSpPr>
          <p:cNvPr id="2" name="Rectangle 3"/>
          <p:cNvSpPr/>
          <p:nvPr/>
        </p:nvSpPr>
        <p:spPr>
          <a:xfrm>
            <a:off x="1002507" y="2058341"/>
            <a:ext cx="7138987" cy="17912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ct val="30000"/>
              </a:spcAft>
            </a:pPr>
            <a:r>
              <a:rPr lang="en-US" sz="2400" dirty="0" smtClean="0">
                <a:latin typeface="Calibri" charset="0"/>
              </a:rPr>
              <a:t>There are a couple of advantages to solving this via CLS:</a:t>
            </a:r>
          </a:p>
          <a:p>
            <a:pPr marL="342900" indent="-342900">
              <a:spcAft>
                <a:spcPct val="30000"/>
              </a:spcAft>
              <a:buFontTx/>
              <a:buAutoNum type="arabicParenR"/>
            </a:pPr>
            <a:r>
              <a:rPr lang="en-US" sz="2400" dirty="0" smtClean="0">
                <a:latin typeface="Calibri" charset="0"/>
              </a:rPr>
              <a:t>It’s VERY fast, </a:t>
            </a:r>
            <a:r>
              <a:rPr lang="en-US" sz="2400" dirty="0">
                <a:latin typeface="Calibri" charset="0"/>
              </a:rPr>
              <a:t>and</a:t>
            </a:r>
          </a:p>
          <a:p>
            <a:pPr marL="342900" indent="-342900">
              <a:spcAft>
                <a:spcPct val="30000"/>
              </a:spcAft>
              <a:buFontTx/>
              <a:buAutoNum type="arabicParenR"/>
            </a:pPr>
            <a:r>
              <a:rPr lang="en-US" sz="2400" dirty="0" smtClean="0">
                <a:latin typeface="Calibri" charset="0"/>
              </a:rPr>
              <a:t>It’s easy to zero out elements of B to “test” for their significance</a:t>
            </a:r>
            <a:endParaRPr lang="en-US" sz="2400" dirty="0">
              <a:latin typeface="Calibri" charset="0"/>
              <a:cs typeface="Times New Roman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769155"/>
              </p:ext>
            </p:extLst>
          </p:nvPr>
        </p:nvGraphicFramePr>
        <p:xfrm>
          <a:off x="2168250" y="3915146"/>
          <a:ext cx="4191000" cy="262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26" name="Equation" r:id="rId4" imgW="1663700" imgH="1041400" progId="Equation.3">
                  <p:embed/>
                </p:oleObj>
              </mc:Choice>
              <mc:Fallback>
                <p:oleObj name="Equation" r:id="rId4" imgW="1663700" imgH="1041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8250" y="3915146"/>
                        <a:ext cx="4191000" cy="2624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519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MAR(1) parameter estimation</a:t>
            </a:r>
          </a:p>
        </p:txBody>
      </p:sp>
      <p:sp>
        <p:nvSpPr>
          <p:cNvPr id="208898" name="TextBox 2"/>
          <p:cNvSpPr txBox="1">
            <a:spLocks noChangeArrowheads="1"/>
          </p:cNvSpPr>
          <p:nvPr/>
        </p:nvSpPr>
        <p:spPr bwMode="auto">
          <a:xfrm>
            <a:off x="1924050" y="1376363"/>
            <a:ext cx="5295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3200">
                <a:solidFill>
                  <a:schemeClr val="tx2"/>
                </a:solidFill>
              </a:rPr>
              <a:t>Conditional least squares (CLS)</a:t>
            </a:r>
          </a:p>
        </p:txBody>
      </p:sp>
      <p:sp>
        <p:nvSpPr>
          <p:cNvPr id="2" name="Rectangle 3"/>
          <p:cNvSpPr/>
          <p:nvPr/>
        </p:nvSpPr>
        <p:spPr>
          <a:xfrm>
            <a:off x="1002507" y="2058341"/>
            <a:ext cx="7138987" cy="17912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ct val="30000"/>
              </a:spcAft>
            </a:pPr>
            <a:r>
              <a:rPr lang="en-US" sz="2400" dirty="0" smtClean="0">
                <a:latin typeface="Calibri" charset="0"/>
              </a:rPr>
              <a:t>There are a couple of advantages to solving this via CLS:</a:t>
            </a:r>
          </a:p>
          <a:p>
            <a:pPr marL="342900" indent="-342900">
              <a:spcAft>
                <a:spcPct val="30000"/>
              </a:spcAft>
              <a:buFontTx/>
              <a:buAutoNum type="arabicParenR"/>
            </a:pPr>
            <a:r>
              <a:rPr lang="en-US" sz="2400" dirty="0" smtClean="0">
                <a:latin typeface="Calibri" charset="0"/>
              </a:rPr>
              <a:t>It’s VERY fast, </a:t>
            </a:r>
            <a:r>
              <a:rPr lang="en-US" sz="2400" dirty="0">
                <a:latin typeface="Calibri" charset="0"/>
              </a:rPr>
              <a:t>and</a:t>
            </a:r>
          </a:p>
          <a:p>
            <a:pPr marL="342900" indent="-342900">
              <a:spcAft>
                <a:spcPct val="30000"/>
              </a:spcAft>
              <a:buFontTx/>
              <a:buAutoNum type="arabicParenR"/>
            </a:pPr>
            <a:r>
              <a:rPr lang="en-US" sz="2400" dirty="0" smtClean="0">
                <a:latin typeface="Calibri" charset="0"/>
              </a:rPr>
              <a:t>It’s easy to zero out elements of B to “test” for their significance</a:t>
            </a:r>
            <a:endParaRPr lang="en-US" sz="2400" dirty="0">
              <a:latin typeface="Calibri" charset="0"/>
              <a:cs typeface="Times New Roman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76140"/>
              </p:ext>
            </p:extLst>
          </p:nvPr>
        </p:nvGraphicFramePr>
        <p:xfrm>
          <a:off x="2168250" y="3915146"/>
          <a:ext cx="4191000" cy="262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73" name="Equation" r:id="rId4" imgW="1663700" imgH="1041400" progId="Equation.3">
                  <p:embed/>
                </p:oleObj>
              </mc:Choice>
              <mc:Fallback>
                <p:oleObj name="Equation" r:id="rId4" imgW="1663700" imgH="1041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8250" y="3915146"/>
                        <a:ext cx="4191000" cy="2624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061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MAR(1) parameter estimation</a:t>
            </a:r>
          </a:p>
        </p:txBody>
      </p:sp>
      <p:sp>
        <p:nvSpPr>
          <p:cNvPr id="2" name="Rectangle 3"/>
          <p:cNvSpPr/>
          <p:nvPr/>
        </p:nvSpPr>
        <p:spPr>
          <a:xfrm>
            <a:off x="1002507" y="1521013"/>
            <a:ext cx="7138987" cy="45797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ct val="30000"/>
              </a:spcAft>
            </a:pPr>
            <a:r>
              <a:rPr lang="en-US" sz="3600" dirty="0" smtClean="0">
                <a:latin typeface="Calibri" charset="0"/>
              </a:rPr>
              <a:t>General steps to a MAR(1) analysis</a:t>
            </a:r>
          </a:p>
          <a:p>
            <a:pPr marL="342900" indent="-342900">
              <a:spcAft>
                <a:spcPct val="30000"/>
              </a:spcAft>
              <a:buFontTx/>
              <a:buAutoNum type="arabicParenR"/>
            </a:pPr>
            <a:r>
              <a:rPr lang="en-US" sz="2400" dirty="0" smtClean="0">
                <a:latin typeface="Calibri" charset="0"/>
              </a:rPr>
              <a:t>Look at the data.  Hopefully it looks like a mean-reverting process.</a:t>
            </a:r>
          </a:p>
          <a:p>
            <a:pPr marL="342900" indent="-342900">
              <a:spcAft>
                <a:spcPct val="30000"/>
              </a:spcAft>
              <a:buFontTx/>
              <a:buAutoNum type="arabicParenR"/>
            </a:pPr>
            <a:r>
              <a:rPr lang="en-US" sz="2400" dirty="0" smtClean="0">
                <a:latin typeface="Calibri" charset="0"/>
              </a:rPr>
              <a:t>Deal with issues like seasonality and trends (look at papers to study how other have done this....)</a:t>
            </a:r>
          </a:p>
          <a:p>
            <a:pPr marL="342900" indent="-342900">
              <a:spcAft>
                <a:spcPct val="30000"/>
              </a:spcAft>
              <a:buFontTx/>
              <a:buAutoNum type="arabicParenR"/>
            </a:pPr>
            <a:r>
              <a:rPr lang="en-US" sz="2400" dirty="0" smtClean="0">
                <a:latin typeface="Calibri" charset="0"/>
              </a:rPr>
              <a:t>Demean and standardize the variance of log population size and covariates</a:t>
            </a:r>
            <a:endParaRPr lang="en-US" sz="2400" dirty="0">
              <a:latin typeface="Calibri" charset="0"/>
            </a:endParaRPr>
          </a:p>
          <a:p>
            <a:pPr marL="342900" indent="-342900">
              <a:spcAft>
                <a:spcPct val="30000"/>
              </a:spcAft>
              <a:buFontTx/>
              <a:buAutoNum type="arabicParenR"/>
            </a:pPr>
            <a:r>
              <a:rPr lang="en-US" sz="2400" dirty="0" smtClean="0">
                <a:latin typeface="Calibri" charset="0"/>
              </a:rPr>
              <a:t>Impose biological constraints.  “zooplankton are not affected by nitrogen”, “fish do not eat green algae”</a:t>
            </a:r>
          </a:p>
          <a:p>
            <a:pPr marL="342900" indent="-342900">
              <a:spcAft>
                <a:spcPct val="30000"/>
              </a:spcAft>
              <a:buFontTx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Model selection for the B matrix</a:t>
            </a:r>
            <a:endParaRPr lang="en-US" sz="2400" dirty="0">
              <a:latin typeface="Calibri" charset="0"/>
              <a:cs typeface="Times New Roman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83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 dirty="0" smtClean="0">
                <a:solidFill>
                  <a:schemeClr val="tx2"/>
                </a:solidFill>
                <a:latin typeface="Calibri" charset="0"/>
              </a:rPr>
              <a:t>Search strategy for large model spaces</a:t>
            </a:r>
            <a:endParaRPr lang="en-US" sz="4000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2" name="Rectangle 3"/>
          <p:cNvSpPr/>
          <p:nvPr/>
        </p:nvSpPr>
        <p:spPr>
          <a:xfrm>
            <a:off x="490194" y="1389088"/>
            <a:ext cx="8326781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</a:pPr>
            <a:r>
              <a:rPr lang="en-US" sz="3200" dirty="0">
                <a:latin typeface="Calibri" charset="0"/>
                <a:cs typeface="Times New Roman" charset="0"/>
              </a:rPr>
              <a:t>Best of 100 random search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100 models are generated by randomly including (50/50) each b element.  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Best model (lowest AIC or BIC) is saved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Repeat 100 times to get a set of 100 “best” model.</a:t>
            </a:r>
            <a:endParaRPr lang="en-US" sz="2400" dirty="0">
              <a:latin typeface="Calibri" charset="0"/>
              <a:cs typeface="Times New Roman" charset="0"/>
            </a:endParaRP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Remove any variables that appears in less than 15 of the 100 best models.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Repeat the ‘Best of 100’ search (steps 1-3) with the new smaller set of variables.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Repeat steps 1-5 until number of variables in the 100 best is stable and chose best model.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endParaRPr lang="en-US" sz="2400" dirty="0" smtClean="0">
              <a:latin typeface="Calibri" charset="0"/>
              <a:cs typeface="Times New Roman" charset="0"/>
            </a:endParaRPr>
          </a:p>
          <a:p>
            <a:pPr marL="457200" indent="-457200">
              <a:spcAft>
                <a:spcPct val="30000"/>
              </a:spcAft>
              <a:buFont typeface="Arial" panose="020B0604020202020204" pitchFamily="34" charset="0"/>
              <a:buChar char="•"/>
            </a:pPr>
            <a:endParaRPr lang="en-US" sz="2400" b="1" dirty="0">
              <a:latin typeface="Calibri" charset="0"/>
              <a:cs typeface="Times New Roman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59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 dirty="0" smtClean="0">
                <a:solidFill>
                  <a:schemeClr val="tx2"/>
                </a:solidFill>
                <a:latin typeface="Calibri" charset="0"/>
              </a:rPr>
              <a:t>Search strategy for large model spaces</a:t>
            </a:r>
            <a:endParaRPr lang="en-US" sz="4000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2" name="Rectangle 3"/>
          <p:cNvSpPr/>
          <p:nvPr/>
        </p:nvSpPr>
        <p:spPr>
          <a:xfrm>
            <a:off x="490194" y="1389088"/>
            <a:ext cx="832678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</a:pPr>
            <a:r>
              <a:rPr lang="en-US" sz="3200" dirty="0" smtClean="0">
                <a:latin typeface="Calibri" charset="0"/>
                <a:cs typeface="Times New Roman" charset="0"/>
              </a:rPr>
              <a:t>Exhaustive via “leap and bound” algorithm</a:t>
            </a:r>
            <a:endParaRPr lang="en-US" sz="3200" dirty="0">
              <a:latin typeface="Calibri" charset="0"/>
              <a:cs typeface="Times New Roman" charset="0"/>
            </a:endParaRP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Algorithms to find best model over all possible variable combinations without actually doing exhaustive search.</a:t>
            </a:r>
          </a:p>
          <a:p>
            <a:pPr>
              <a:spcAft>
                <a:spcPct val="30000"/>
              </a:spcAft>
            </a:pPr>
            <a:r>
              <a:rPr lang="en-US" sz="3200" dirty="0" smtClean="0">
                <a:latin typeface="Calibri" charset="0"/>
                <a:cs typeface="Times New Roman" charset="0"/>
              </a:rPr>
              <a:t>Forward step-wise</a:t>
            </a:r>
            <a:endParaRPr lang="en-US" sz="3200" dirty="0">
              <a:latin typeface="Calibri" charset="0"/>
              <a:cs typeface="Times New Roman" charset="0"/>
            </a:endParaRP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Start with no off-diagonal b.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Add the b that most improves (reduces) model AIC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Stop at some step-AIC threshold</a:t>
            </a:r>
          </a:p>
          <a:p>
            <a:pPr>
              <a:spcAft>
                <a:spcPct val="30000"/>
              </a:spcAft>
            </a:pPr>
            <a:r>
              <a:rPr lang="en-US" sz="3200" dirty="0" smtClean="0">
                <a:latin typeface="Calibri" charset="0"/>
                <a:cs typeface="Times New Roman" charset="0"/>
              </a:rPr>
              <a:t>Backward </a:t>
            </a:r>
            <a:r>
              <a:rPr lang="en-US" sz="3200" dirty="0">
                <a:latin typeface="Calibri" charset="0"/>
                <a:cs typeface="Times New Roman" charset="0"/>
              </a:rPr>
              <a:t>step-wise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 smtClean="0">
                <a:latin typeface="Calibri" charset="0"/>
                <a:cs typeface="Times New Roman" charset="0"/>
              </a:rPr>
              <a:t>Same as forward but start with full model (all b’s)</a:t>
            </a:r>
            <a:endParaRPr lang="en-US" sz="2400" dirty="0">
              <a:latin typeface="Calibri" charset="0"/>
              <a:cs typeface="Times New Roman" charset="0"/>
            </a:endParaRP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endParaRPr lang="en-US" sz="2400" dirty="0">
              <a:latin typeface="Calibri" charset="0"/>
              <a:cs typeface="Times New Roman" charset="0"/>
            </a:endParaRP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endParaRPr lang="en-US" sz="2400" dirty="0">
              <a:latin typeface="Calibri" charset="0"/>
              <a:cs typeface="Times New Roman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11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Title 1"/>
          <p:cNvSpPr>
            <a:spLocks noGrp="1"/>
          </p:cNvSpPr>
          <p:nvPr>
            <p:ph type="title"/>
          </p:nvPr>
        </p:nvSpPr>
        <p:spPr>
          <a:xfrm>
            <a:off x="457200" y="2805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Model diagnostics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8688" y="1413039"/>
            <a:ext cx="7286625" cy="432426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4538" indent="-287338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3200" dirty="0"/>
              <a:t>Once selected, a MAR(1) model should be scrutinized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Useful diagnostics include:</a:t>
            </a:r>
          </a:p>
          <a:p>
            <a:pPr lvl="1">
              <a:spcAft>
                <a:spcPts val="600"/>
              </a:spcAft>
              <a:buFont typeface="Calibri" charset="0"/>
              <a:buAutoNum type="arabicParenR"/>
            </a:pPr>
            <a:r>
              <a:rPr lang="en-US" dirty="0"/>
              <a:t>Are residuals temporally </a:t>
            </a:r>
            <a:r>
              <a:rPr lang="en-US" dirty="0" err="1"/>
              <a:t>autocorrelated</a:t>
            </a:r>
            <a:r>
              <a:rPr lang="en-US" dirty="0"/>
              <a:t> (via </a:t>
            </a:r>
            <a:r>
              <a:rPr lang="en-US" dirty="0" smtClean="0"/>
              <a:t>ACF)</a:t>
            </a:r>
            <a:r>
              <a:rPr lang="en-US" dirty="0"/>
              <a:t>?</a:t>
            </a:r>
          </a:p>
          <a:p>
            <a:pPr lvl="1">
              <a:spcAft>
                <a:spcPts val="600"/>
              </a:spcAft>
              <a:buFont typeface="Calibri" charset="0"/>
              <a:buAutoNum type="arabicParenR"/>
            </a:pPr>
            <a:r>
              <a:rPr lang="en-US" dirty="0"/>
              <a:t>Are mean or variance of the residuals correlated with any variates or covariates (via X-Y plots)?</a:t>
            </a:r>
          </a:p>
          <a:p>
            <a:pPr lvl="1">
              <a:spcAft>
                <a:spcPts val="600"/>
              </a:spcAft>
              <a:buFont typeface="Calibri" charset="0"/>
              <a:buAutoNum type="arabicParenR"/>
            </a:pPr>
            <a:r>
              <a:rPr lang="en-US" dirty="0"/>
              <a:t>Are residuals normally distributed (via normal probability plots)?</a:t>
            </a:r>
          </a:p>
          <a:p>
            <a:pPr lvl="1">
              <a:spcAft>
                <a:spcPts val="600"/>
              </a:spcAft>
              <a:buFont typeface="Calibri" charset="0"/>
              <a:buAutoNum type="arabicParenR"/>
            </a:pPr>
            <a:r>
              <a:rPr lang="en-US" dirty="0" smtClean="0"/>
              <a:t>What </a:t>
            </a:r>
            <a:r>
              <a:rPr lang="en-US" dirty="0"/>
              <a:t>proportion of the variance is explained by the model (via conditional </a:t>
            </a:r>
            <a:r>
              <a:rPr lang="en-US" i="1" dirty="0">
                <a:latin typeface="Times New Roman" charset="0"/>
                <a:cs typeface="Times New Roman" charset="0"/>
              </a:rPr>
              <a:t>R</a:t>
            </a:r>
            <a:r>
              <a:rPr lang="en-US" baseline="30000" dirty="0"/>
              <a:t>2</a:t>
            </a:r>
            <a:r>
              <a:rPr lang="en-US" dirty="0"/>
              <a:t>)?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accent2"/>
                </a:solidFill>
              </a:rPr>
              <a:t>Note: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conditional </a:t>
            </a:r>
            <a:r>
              <a:rPr lang="en-US" i="1" dirty="0">
                <a:latin typeface="Times New Roman" charset="0"/>
                <a:cs typeface="Times New Roman" charset="0"/>
              </a:rPr>
              <a:t>R</a:t>
            </a:r>
            <a:r>
              <a:rPr lang="en-US" baseline="30000" dirty="0"/>
              <a:t>2</a:t>
            </a:r>
            <a:r>
              <a:rPr lang="en-US" dirty="0"/>
              <a:t> measures the proportion of change in log density from time </a:t>
            </a:r>
            <a:r>
              <a:rPr lang="en-US" i="1" dirty="0">
                <a:latin typeface="Times New Roman" charset="0"/>
                <a:cs typeface="Times New Roman" charset="0"/>
              </a:rPr>
              <a:t>t</a:t>
            </a:r>
            <a:r>
              <a:rPr lang="en-US" dirty="0">
                <a:latin typeface="Times New Roman" charset="0"/>
                <a:cs typeface="Times New Roman" charset="0"/>
              </a:rPr>
              <a:t>-1</a:t>
            </a:r>
            <a:r>
              <a:rPr lang="en-US" dirty="0"/>
              <a:t> to </a:t>
            </a:r>
            <a:r>
              <a:rPr lang="en-US" i="1" dirty="0">
                <a:latin typeface="Times New Roman" charset="0"/>
                <a:cs typeface="Times New Roman" charset="0"/>
              </a:rPr>
              <a:t>t</a:t>
            </a:r>
            <a:r>
              <a:rPr lang="en-US" dirty="0"/>
              <a:t> 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  <a:solidFill>
            <a:schemeClr val="bg1"/>
          </a:solidFill>
        </p:spPr>
        <p:txBody>
          <a:bodyPr/>
          <a:lstStyle/>
          <a:p>
            <a:r>
              <a:rPr lang="en-US" sz="2800" dirty="0" smtClean="0">
                <a:solidFill>
                  <a:schemeClr val="tx2"/>
                </a:solidFill>
                <a:latin typeface="Calibri" charset="0"/>
              </a:rPr>
              <a:t>Lake Washington: a large change </a:t>
            </a:r>
            <a:r>
              <a:rPr lang="en-US" sz="2800" dirty="0" err="1" smtClean="0">
                <a:solidFill>
                  <a:schemeClr val="tx2"/>
                </a:solidFill>
                <a:latin typeface="Calibri" charset="0"/>
              </a:rPr>
              <a:t>insewage</a:t>
            </a:r>
            <a:r>
              <a:rPr lang="en-US" sz="2800" dirty="0" smtClean="0">
                <a:solidFill>
                  <a:schemeClr val="tx2"/>
                </a:solidFill>
                <a:latin typeface="Calibri" charset="0"/>
              </a:rPr>
              <a:t> inputs in the late 1960s led to a dramatic change in the plankton community</a:t>
            </a:r>
            <a:endParaRPr lang="en-US" sz="2800" dirty="0">
              <a:solidFill>
                <a:schemeClr val="tx2"/>
              </a:solidFill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27" y="2761196"/>
            <a:ext cx="8428878" cy="39121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99372" y="6488668"/>
            <a:ext cx="224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+mn-lt"/>
              </a:rPr>
              <a:t>Hampton et al. (2006)</a:t>
            </a:r>
            <a:endParaRPr lang="en-US" dirty="0"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47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457200" y="2805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Model diagnostics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762" y="2239692"/>
            <a:ext cx="5903240" cy="461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637415" y="1778027"/>
            <a:ext cx="6353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of demeaned plankton data, 4 </a:t>
            </a:r>
            <a:r>
              <a:rPr lang="en-US" dirty="0" err="1" smtClean="0"/>
              <a:t>spp</a:t>
            </a:r>
            <a:r>
              <a:rPr lang="en-US" dirty="0" smtClean="0"/>
              <a:t> (Ives et al 2003)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we are fitting one B matrix (and u)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so level changes need to be explained by the covariates</a:t>
            </a:r>
            <a:endParaRPr lang="en-US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473333"/>
              </p:ext>
            </p:extLst>
          </p:nvPr>
        </p:nvGraphicFramePr>
        <p:xfrm>
          <a:off x="3191629" y="1319740"/>
          <a:ext cx="3097115" cy="45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6" name="Equation" r:id="rId4" imgW="1444320" imgH="200880" progId="Equation.3">
                  <p:embed/>
                </p:oleObj>
              </mc:Choice>
              <mc:Fallback>
                <p:oleObj name="Equation" r:id="rId4" imgW="1444320" imgH="2008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629" y="1319740"/>
                        <a:ext cx="3097115" cy="45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8804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itle 1"/>
          <p:cNvSpPr>
            <a:spLocks noGrp="1"/>
          </p:cNvSpPr>
          <p:nvPr>
            <p:ph type="title"/>
          </p:nvPr>
        </p:nvSpPr>
        <p:spPr>
          <a:xfrm>
            <a:off x="0" y="28058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Parameter confidence intervals (CI)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8522" y="1404937"/>
            <a:ext cx="7835857" cy="35855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84163" indent="-28416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627063" indent="-16986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dirty="0"/>
              <a:t>Can obtain CI</a:t>
            </a:r>
            <a:r>
              <a:rPr lang="ja-JP" altLang="en-US" sz="2400" dirty="0"/>
              <a:t>’</a:t>
            </a:r>
            <a:r>
              <a:rPr lang="en-US" sz="2400" dirty="0"/>
              <a:t>s from model in </a:t>
            </a:r>
            <a:r>
              <a:rPr lang="en-US" sz="2400" dirty="0" smtClean="0"/>
              <a:t>3 ways</a:t>
            </a:r>
            <a:r>
              <a:rPr lang="en-US" sz="2400" dirty="0"/>
              <a:t>:</a:t>
            </a:r>
          </a:p>
          <a:p>
            <a:pPr marL="406400" indent="-406400">
              <a:spcAft>
                <a:spcPts val="600"/>
              </a:spcAft>
              <a:buFont typeface="Calibri" charset="0"/>
              <a:buAutoNum type="arabicParenR"/>
            </a:pPr>
            <a:r>
              <a:rPr lang="en-US" sz="2400" dirty="0" smtClean="0"/>
              <a:t>“Innovations” bootstrapping (how Ives et al (2003) does it)</a:t>
            </a:r>
            <a:endParaRPr lang="en-US" sz="24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Parameter estimation produces </a:t>
            </a:r>
            <a:r>
              <a:rPr lang="en-US" sz="2400" dirty="0" smtClean="0"/>
              <a:t>state residuals (</a:t>
            </a:r>
            <a:r>
              <a:rPr lang="en-US" sz="2400" dirty="0" err="1" smtClean="0"/>
              <a:t>w</a:t>
            </a:r>
            <a:r>
              <a:rPr lang="en-US" sz="2400" baseline="-25000" dirty="0" err="1" smtClean="0"/>
              <a:t>t</a:t>
            </a:r>
            <a:r>
              <a:rPr lang="en-US" sz="2400" dirty="0" smtClean="0"/>
              <a:t>)</a:t>
            </a:r>
            <a:endParaRPr lang="en-US" sz="2400" dirty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Randomly resample the residuals </a:t>
            </a:r>
            <a:r>
              <a:rPr lang="en-US" sz="2400" dirty="0" smtClean="0"/>
              <a:t>(by column) to </a:t>
            </a:r>
            <a:r>
              <a:rPr lang="en-US" sz="2400" dirty="0"/>
              <a:t>produce a new </a:t>
            </a:r>
            <a:r>
              <a:rPr lang="en-US" sz="2400" b="1" dirty="0" smtClean="0">
                <a:latin typeface="Times New Roman" charset="0"/>
                <a:cs typeface="Times New Roman" charset="0"/>
              </a:rPr>
              <a:t>X </a:t>
            </a:r>
            <a:r>
              <a:rPr lang="en-US" sz="2400" dirty="0" smtClean="0">
                <a:latin typeface="+mn-lt"/>
                <a:cs typeface="Times New Roman" charset="0"/>
              </a:rPr>
              <a:t>(meaning use as your </a:t>
            </a:r>
            <a:r>
              <a:rPr lang="en-US" sz="2400" dirty="0" err="1" smtClean="0">
                <a:latin typeface="+mn-lt"/>
                <a:cs typeface="Times New Roman" charset="0"/>
              </a:rPr>
              <a:t>w</a:t>
            </a:r>
            <a:r>
              <a:rPr lang="en-US" sz="2400" baseline="-25000" dirty="0" err="1" smtClean="0">
                <a:latin typeface="+mn-lt"/>
                <a:cs typeface="Times New Roman" charset="0"/>
              </a:rPr>
              <a:t>t</a:t>
            </a:r>
            <a:r>
              <a:rPr lang="en-US" sz="2400" dirty="0" smtClean="0">
                <a:latin typeface="+mn-lt"/>
                <a:cs typeface="Times New Roman" charset="0"/>
              </a:rPr>
              <a:t>)</a:t>
            </a:r>
            <a:endParaRPr lang="en-US" sz="2400" b="1" dirty="0">
              <a:latin typeface="+mn-lt"/>
              <a:cs typeface="Times New Roman" charset="0"/>
            </a:endParaRP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Use new </a:t>
            </a:r>
            <a:r>
              <a:rPr lang="en-US" sz="2400" b="1" dirty="0">
                <a:latin typeface="Times New Roman" charset="0"/>
                <a:cs typeface="Times New Roman" charset="0"/>
              </a:rPr>
              <a:t>X</a:t>
            </a:r>
            <a:r>
              <a:rPr lang="en-US" sz="2400" dirty="0"/>
              <a:t> to again estimate parameters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Repeat </a:t>
            </a:r>
            <a:r>
              <a:rPr lang="ja-JP" altLang="en-US" sz="2400" dirty="0"/>
              <a:t>“</a:t>
            </a:r>
            <a:r>
              <a:rPr lang="en-US" sz="2400" dirty="0"/>
              <a:t>many</a:t>
            </a:r>
            <a:r>
              <a:rPr lang="ja-JP" altLang="en-US" sz="2400" dirty="0"/>
              <a:t>”</a:t>
            </a:r>
            <a:r>
              <a:rPr lang="en-US" sz="2400" dirty="0"/>
              <a:t> times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Estimate CI</a:t>
            </a:r>
            <a:r>
              <a:rPr lang="ja-JP" altLang="en-US" sz="2400" dirty="0"/>
              <a:t>’</a:t>
            </a:r>
            <a:r>
              <a:rPr lang="en-US" sz="2400" dirty="0"/>
              <a:t>s from distribution of parameter estimates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itle 1"/>
          <p:cNvSpPr>
            <a:spLocks noGrp="1"/>
          </p:cNvSpPr>
          <p:nvPr>
            <p:ph type="title"/>
          </p:nvPr>
        </p:nvSpPr>
        <p:spPr>
          <a:xfrm>
            <a:off x="0" y="28058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Parameter confidence intervals (CI)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3224" y="1378281"/>
            <a:ext cx="6457553" cy="29084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84163" indent="-284163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27063" indent="-169863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57200" indent="-457200">
              <a:spcAft>
                <a:spcPts val="600"/>
              </a:spcAft>
              <a:buFont typeface="+mj-lt"/>
              <a:buAutoNum type="arabicParenR" startAt="2"/>
            </a:pPr>
            <a:r>
              <a:rPr lang="en-US" sz="2400" dirty="0" smtClean="0">
                <a:latin typeface="+mn-lt"/>
              </a:rPr>
              <a:t>Parametric bootstrapping if you use a MLE method</a:t>
            </a:r>
          </a:p>
          <a:p>
            <a:pPr marL="858837" lvl="2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Generate parametric bootstrap data from the MLE model</a:t>
            </a:r>
            <a:endParaRPr lang="en-US" sz="2400" dirty="0">
              <a:latin typeface="+mn-lt"/>
            </a:endParaRPr>
          </a:p>
          <a:p>
            <a:pPr marL="858837" lvl="2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>
                <a:latin typeface="+mn-lt"/>
              </a:rPr>
              <a:t>Use new data to again estimate </a:t>
            </a:r>
            <a:r>
              <a:rPr lang="en-US" sz="2400" dirty="0" smtClean="0">
                <a:latin typeface="+mn-lt"/>
              </a:rPr>
              <a:t>parameters (bootstrap parameter estimates)</a:t>
            </a:r>
            <a:endParaRPr lang="en-US" sz="2400" dirty="0">
              <a:latin typeface="+mn-lt"/>
            </a:endParaRPr>
          </a:p>
          <a:p>
            <a:pPr marL="858837" lvl="2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Repeat </a:t>
            </a:r>
            <a:r>
              <a:rPr lang="en-US" sz="2400" dirty="0">
                <a:latin typeface="+mn-lt"/>
              </a:rPr>
              <a:t>“many” </a:t>
            </a:r>
            <a:r>
              <a:rPr lang="en-US" sz="2400" dirty="0" smtClean="0">
                <a:latin typeface="+mn-lt"/>
              </a:rPr>
              <a:t>times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42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itle 1"/>
          <p:cNvSpPr>
            <a:spLocks noGrp="1"/>
          </p:cNvSpPr>
          <p:nvPr>
            <p:ph type="title"/>
          </p:nvPr>
        </p:nvSpPr>
        <p:spPr>
          <a:xfrm>
            <a:off x="0" y="28058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Parameter confidence intervals (CI)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311" y="1401084"/>
            <a:ext cx="7621347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84163" indent="-284163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27063" indent="-169863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95288" indent="-395288">
              <a:spcAft>
                <a:spcPts val="600"/>
              </a:spcAft>
            </a:pPr>
            <a:r>
              <a:rPr lang="en-US" sz="2400" dirty="0" smtClean="0">
                <a:latin typeface="+mn-lt"/>
              </a:rPr>
              <a:t>3) 	Estimate </a:t>
            </a:r>
            <a:r>
              <a:rPr lang="en-US" sz="2400" dirty="0">
                <a:latin typeface="+mn-lt"/>
              </a:rPr>
              <a:t>CI’s from </a:t>
            </a:r>
            <a:r>
              <a:rPr lang="en-US" sz="2400" dirty="0" smtClean="0">
                <a:latin typeface="+mn-lt"/>
              </a:rPr>
              <a:t>the (estimated) distribution </a:t>
            </a:r>
            <a:r>
              <a:rPr lang="en-US" sz="2400" dirty="0">
                <a:latin typeface="+mn-lt"/>
              </a:rPr>
              <a:t>of parameter </a:t>
            </a:r>
            <a:r>
              <a:rPr lang="en-US" sz="2400" dirty="0" smtClean="0">
                <a:latin typeface="+mn-lt"/>
              </a:rPr>
              <a:t>estimates</a:t>
            </a:r>
          </a:p>
          <a:p>
            <a:pPr marL="800100" lvl="1" indent="-2333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Estimate the Hessian matrix (there are various R functions to do this)</a:t>
            </a:r>
          </a:p>
          <a:p>
            <a:pPr marL="800100" lvl="1" indent="-2333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Use that to compute the (estimated) CIs</a:t>
            </a:r>
          </a:p>
          <a:p>
            <a:pPr marL="800100" lvl="1" indent="-2333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+mn-lt"/>
              </a:rPr>
              <a:t>Large-</a:t>
            </a:r>
            <a:r>
              <a:rPr lang="en-US" sz="2400" i="1" dirty="0" smtClean="0">
                <a:latin typeface="+mn-lt"/>
              </a:rPr>
              <a:t>n</a:t>
            </a:r>
            <a:r>
              <a:rPr lang="en-US" sz="2400" dirty="0" smtClean="0">
                <a:latin typeface="+mn-lt"/>
              </a:rPr>
              <a:t> approximation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90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MAR(1) </a:t>
            </a: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with observation </a:t>
            </a:r>
            <a:r>
              <a:rPr lang="en-US" dirty="0">
                <a:solidFill>
                  <a:schemeClr val="tx2"/>
                </a:solidFill>
                <a:latin typeface="Calibri" charset="0"/>
              </a:rPr>
              <a:t>error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30500"/>
            <a:ext cx="8229600" cy="1384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3542" y="1892300"/>
            <a:ext cx="6056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This is simply our (now) familiar MARSS model:</a:t>
            </a:r>
            <a:endParaRPr lang="en-US" sz="2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tx2"/>
                </a:solidFill>
              </a:rPr>
              <a:t>See the MARSS User Guide for a computer lab that walks through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73200" y="1737173"/>
            <a:ext cx="6311900" cy="3970318"/>
          </a:xfrm>
        </p:spPr>
        <p:txBody>
          <a:bodyPr wrap="square">
            <a:spAutoFit/>
          </a:bodyPr>
          <a:lstStyle/>
          <a:p>
            <a:pPr marL="285750" indent="-285750"/>
            <a:r>
              <a:rPr lang="en-US" sz="2400" dirty="0" smtClean="0"/>
              <a:t>Fit community interaction model to freshwater plankton data from Ives et al. (2003)</a:t>
            </a:r>
            <a:endParaRPr lang="en-US" sz="2000" dirty="0" smtClean="0"/>
          </a:p>
          <a:p>
            <a:pPr marL="285750" indent="-285750">
              <a:spcBef>
                <a:spcPts val="1800"/>
              </a:spcBef>
            </a:pPr>
            <a:r>
              <a:rPr lang="en-US" sz="2400" dirty="0" smtClean="0"/>
              <a:t>Add covariates to the above model</a:t>
            </a:r>
          </a:p>
          <a:p>
            <a:pPr marL="285750" indent="-285750">
              <a:spcBef>
                <a:spcPts val="1800"/>
              </a:spcBef>
            </a:pPr>
            <a:r>
              <a:rPr lang="en-US" sz="2400" dirty="0" smtClean="0"/>
              <a:t>Add an additional covariate (fish) observed with error</a:t>
            </a:r>
          </a:p>
          <a:p>
            <a:pPr marL="285750" indent="-285750">
              <a:spcBef>
                <a:spcPts val="1800"/>
              </a:spcBef>
            </a:pPr>
            <a:r>
              <a:rPr lang="en-US" sz="2400" dirty="0" smtClean="0"/>
              <a:t>Compute stability metrics</a:t>
            </a:r>
          </a:p>
          <a:p>
            <a:pPr marL="285750" indent="-285750">
              <a:spcBef>
                <a:spcPts val="1800"/>
              </a:spcBef>
            </a:pPr>
            <a:r>
              <a:rPr lang="en-US" sz="2400" dirty="0" smtClean="0"/>
              <a:t>MAR1 package on CRAN will apply the Ives et al 2003 algorithms </a:t>
            </a:r>
            <a:r>
              <a:rPr lang="en-US" sz="2400" smtClean="0"/>
              <a:t>to data sets.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7062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5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How can we make sense of this?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99372" y="6488668"/>
            <a:ext cx="224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+mn-lt"/>
              </a:rPr>
              <a:t>Hampton et al. (2006)</a:t>
            </a:r>
            <a:endParaRPr lang="en-US" dirty="0">
              <a:latin typeface="+mn-lt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457161"/>
            <a:ext cx="6977063" cy="479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486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Dashed lines are (+) interactions; solid lines are (-)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729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Title 1"/>
          <p:cNvSpPr>
            <a:spLocks noGrp="1"/>
          </p:cNvSpPr>
          <p:nvPr>
            <p:ph type="title" idx="4294967295"/>
          </p:nvPr>
        </p:nvSpPr>
        <p:spPr>
          <a:xfrm>
            <a:off x="122548" y="28058"/>
            <a:ext cx="885177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And reduce to the ‘important’ links?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99372" y="6488668"/>
            <a:ext cx="224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+mn-lt"/>
              </a:rPr>
              <a:t>Hampton et al. (2006)</a:t>
            </a:r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08" y="1180618"/>
            <a:ext cx="7226604" cy="5214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486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n-lt"/>
              </a:rPr>
              <a:t>Dashed lines are (+) interactions; solid lines are (-)</a:t>
            </a:r>
            <a:endParaRPr lang="en-US" dirty="0">
              <a:latin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44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Multivariate AR(1) </a:t>
            </a:r>
            <a:r>
              <a:rPr lang="en-US" dirty="0" smtClean="0">
                <a:solidFill>
                  <a:schemeClr val="tx2"/>
                </a:solidFill>
                <a:latin typeface="Calibri" charset="0"/>
              </a:rPr>
              <a:t>process, “MAR1”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5188" y="1436688"/>
            <a:ext cx="7413625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Assume </a:t>
            </a:r>
            <a:r>
              <a:rPr lang="en-US" sz="2400" i="1" dirty="0">
                <a:latin typeface="Times New Roman" charset="0"/>
                <a:cs typeface="Times New Roman" charset="0"/>
              </a:rPr>
              <a:t>p</a:t>
            </a:r>
            <a:r>
              <a:rPr lang="en-US" sz="2400" dirty="0"/>
              <a:t> different interacting species, then for each sp. </a:t>
            </a:r>
            <a:r>
              <a:rPr lang="en-US" sz="2400" i="1" dirty="0">
                <a:latin typeface="Times New Roman" charset="0"/>
                <a:cs typeface="Times New Roman" charset="0"/>
              </a:rPr>
              <a:t>i</a:t>
            </a:r>
            <a:r>
              <a:rPr lang="en-US" sz="2400" dirty="0"/>
              <a:t>:</a:t>
            </a:r>
          </a:p>
        </p:txBody>
      </p:sp>
      <p:graphicFrame>
        <p:nvGraphicFramePr>
          <p:cNvPr id="307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41394"/>
              </p:ext>
            </p:extLst>
          </p:nvPr>
        </p:nvGraphicFramePr>
        <p:xfrm>
          <a:off x="1333359" y="1893888"/>
          <a:ext cx="6052193" cy="1889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9" name="Equation" r:id="rId4" imgW="3009600" imgH="939600" progId="Equation.3">
                  <p:embed/>
                </p:oleObj>
              </mc:Choice>
              <mc:Fallback>
                <p:oleObj name="Equation" r:id="rId4" imgW="3009600" imgH="939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359" y="1893888"/>
                        <a:ext cx="6052193" cy="18894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4396869"/>
              </p:ext>
            </p:extLst>
          </p:nvPr>
        </p:nvGraphicFramePr>
        <p:xfrm>
          <a:off x="3348529" y="4284565"/>
          <a:ext cx="261461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0" name="Equation" r:id="rId6" imgW="1041120" imgH="228600" progId="Equation.3">
                  <p:embed/>
                </p:oleObj>
              </mc:Choice>
              <mc:Fallback>
                <p:oleObj name="Equation" r:id="rId6" imgW="104112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529" y="4284565"/>
                        <a:ext cx="2614612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741128" y="4859239"/>
            <a:ext cx="6340475" cy="14922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i="1" dirty="0">
                <a:latin typeface="Times New Roman" charset="0"/>
                <a:cs typeface="Times New Roman" charset="0"/>
              </a:rPr>
              <a:t>X</a:t>
            </a:r>
            <a:r>
              <a:rPr lang="en-US" sz="2400" i="1" baseline="-25000" dirty="0">
                <a:latin typeface="Times New Roman" charset="0"/>
                <a:cs typeface="Times New Roman" charset="0"/>
              </a:rPr>
              <a:t>j,t-1</a:t>
            </a:r>
            <a:r>
              <a:rPr lang="en-US" sz="2400" dirty="0"/>
              <a:t> is abundance of species </a:t>
            </a:r>
            <a:r>
              <a:rPr lang="en-US" sz="2400" i="1" dirty="0">
                <a:latin typeface="Times New Roman" charset="0"/>
                <a:cs typeface="Times New Roman" charset="0"/>
              </a:rPr>
              <a:t>j</a:t>
            </a:r>
            <a:r>
              <a:rPr lang="en-US" sz="2400" dirty="0"/>
              <a:t> at time </a:t>
            </a:r>
            <a:r>
              <a:rPr lang="en-US" sz="2400" i="1" dirty="0">
                <a:latin typeface="Times New Roman" charset="0"/>
                <a:cs typeface="Times New Roman" charset="0"/>
              </a:rPr>
              <a:t>t</a:t>
            </a:r>
            <a:r>
              <a:rPr lang="en-US" sz="2400" dirty="0">
                <a:latin typeface="Times New Roman" charset="0"/>
                <a:cs typeface="Times New Roman" charset="0"/>
              </a:rPr>
              <a:t>-1</a:t>
            </a:r>
          </a:p>
          <a:p>
            <a:pPr>
              <a:spcAft>
                <a:spcPts val="1200"/>
              </a:spcAft>
            </a:pPr>
            <a:r>
              <a:rPr lang="en-US" sz="2400" i="1" dirty="0" err="1">
                <a:latin typeface="Times New Roman" charset="0"/>
                <a:cs typeface="Times New Roman" charset="0"/>
              </a:rPr>
              <a:t>b</a:t>
            </a:r>
            <a:r>
              <a:rPr lang="en-US" sz="2400" i="1" baseline="-25000" dirty="0" err="1">
                <a:latin typeface="Times New Roman" charset="0"/>
                <a:cs typeface="Times New Roman" charset="0"/>
              </a:rPr>
              <a:t>ij</a:t>
            </a:r>
            <a:r>
              <a:rPr lang="en-US" sz="2400" dirty="0"/>
              <a:t> is effect of species </a:t>
            </a:r>
            <a:r>
              <a:rPr lang="en-US" sz="2400" i="1" dirty="0">
                <a:latin typeface="Times New Roman" charset="0"/>
                <a:cs typeface="Times New Roman" charset="0"/>
              </a:rPr>
              <a:t>j</a:t>
            </a:r>
            <a:r>
              <a:rPr lang="en-US" sz="2400" dirty="0"/>
              <a:t> on species </a:t>
            </a:r>
            <a:r>
              <a:rPr lang="en-US" sz="2400" i="1" dirty="0" err="1">
                <a:latin typeface="Times New Roman" charset="0"/>
                <a:cs typeface="Times New Roman" charset="0"/>
              </a:rPr>
              <a:t>i</a:t>
            </a:r>
            <a:endParaRPr lang="en-US" sz="2400" i="1" dirty="0">
              <a:latin typeface="Times New Roman" charset="0"/>
              <a:cs typeface="Times New Roman" charset="0"/>
            </a:endParaRP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accent2"/>
                </a:solidFill>
                <a:cs typeface="Times New Roman" charset="0"/>
              </a:rPr>
              <a:t>Note: </a:t>
            </a:r>
            <a:r>
              <a:rPr lang="en-US" sz="2400" dirty="0">
                <a:cs typeface="Times New Roman" charset="0"/>
              </a:rPr>
              <a:t>when </a:t>
            </a:r>
            <a:r>
              <a:rPr lang="en-US" sz="2400" i="1" dirty="0" err="1">
                <a:latin typeface="Times New Roman" charset="0"/>
                <a:cs typeface="Times New Roman" charset="0"/>
              </a:rPr>
              <a:t>i</a:t>
            </a:r>
            <a:r>
              <a:rPr lang="en-US" sz="2400" i="1" dirty="0">
                <a:latin typeface="Times New Roman" charset="0"/>
                <a:cs typeface="Times New Roman" charset="0"/>
              </a:rPr>
              <a:t> = j</a:t>
            </a:r>
            <a:r>
              <a:rPr lang="en-US" sz="2400" dirty="0">
                <a:cs typeface="Times New Roman" charset="0"/>
              </a:rPr>
              <a:t>, </a:t>
            </a:r>
            <a:r>
              <a:rPr lang="en-US" sz="2400" i="1" dirty="0" err="1">
                <a:latin typeface="Times New Roman" charset="0"/>
                <a:cs typeface="Times New Roman" charset="0"/>
              </a:rPr>
              <a:t>b</a:t>
            </a:r>
            <a:r>
              <a:rPr lang="en-US" sz="2400" i="1" baseline="-25000" dirty="0" err="1">
                <a:latin typeface="Times New Roman" charset="0"/>
                <a:cs typeface="Times New Roman" charset="0"/>
              </a:rPr>
              <a:t>ij</a:t>
            </a:r>
            <a:r>
              <a:rPr lang="en-US" sz="2400" i="1" baseline="-250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is effect of species </a:t>
            </a:r>
            <a:r>
              <a:rPr lang="en-US" sz="2400" i="1" dirty="0" err="1">
                <a:latin typeface="Times New Roman" charset="0"/>
                <a:cs typeface="Times New Roman" charset="0"/>
              </a:rPr>
              <a:t>i</a:t>
            </a:r>
            <a:r>
              <a:rPr lang="en-US" sz="2400" dirty="0">
                <a:cs typeface="Times New Roman" charset="0"/>
              </a:rPr>
              <a:t> on itself</a:t>
            </a:r>
            <a:endParaRPr lang="en-US" sz="24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Down Arrow 1"/>
          <p:cNvSpPr/>
          <p:nvPr/>
        </p:nvSpPr>
        <p:spPr>
          <a:xfrm rot="13560000">
            <a:off x="1704735" y="3457893"/>
            <a:ext cx="688446" cy="14558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1190" y="4443741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2"/>
                </a:solidFill>
              </a:rPr>
              <a:t>B</a:t>
            </a: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4873" y="79430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 no SS part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7" name="Title 1"/>
          <p:cNvSpPr>
            <a:spLocks noGrp="1"/>
          </p:cNvSpPr>
          <p:nvPr>
            <p:ph type="title"/>
          </p:nvPr>
        </p:nvSpPr>
        <p:spPr>
          <a:xfrm>
            <a:off x="4318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Multivariate AR(1) process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9300" y="1292111"/>
            <a:ext cx="76454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Can add effects of </a:t>
            </a:r>
            <a:r>
              <a:rPr lang="en-US" sz="2400" i="1" dirty="0">
                <a:latin typeface="Times New Roman" charset="0"/>
                <a:cs typeface="Times New Roman" charset="0"/>
              </a:rPr>
              <a:t>q</a:t>
            </a:r>
            <a:r>
              <a:rPr lang="en-US" sz="2400" dirty="0"/>
              <a:t> different environmental covariates (</a:t>
            </a:r>
            <a:r>
              <a:rPr lang="en-US" sz="2400" i="1" dirty="0">
                <a:latin typeface="Times New Roman" charset="0"/>
                <a:cs typeface="Times New Roman" charset="0"/>
              </a:rPr>
              <a:t>U</a:t>
            </a:r>
            <a:r>
              <a:rPr lang="en-US" sz="2400" dirty="0"/>
              <a:t>):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37306" y="4171083"/>
            <a:ext cx="626938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i="1" dirty="0" err="1" smtClean="0">
                <a:latin typeface="Times New Roman" charset="0"/>
                <a:cs typeface="Times New Roman" charset="0"/>
              </a:rPr>
              <a:t>c</a:t>
            </a:r>
            <a:r>
              <a:rPr lang="en-US" sz="2400" i="1" baseline="-25000" dirty="0" err="1" smtClean="0">
                <a:latin typeface="Times New Roman" charset="0"/>
                <a:cs typeface="Times New Roman" charset="0"/>
              </a:rPr>
              <a:t>k</a:t>
            </a:r>
            <a:r>
              <a:rPr lang="en-US" sz="2400" i="1" baseline="-25000" dirty="0" err="1">
                <a:latin typeface="Times New Roman" charset="0"/>
                <a:cs typeface="Times New Roman" charset="0"/>
              </a:rPr>
              <a:t>,t</a:t>
            </a:r>
            <a:r>
              <a:rPr lang="en-US" sz="2400" dirty="0"/>
              <a:t> is covariate </a:t>
            </a:r>
            <a:r>
              <a:rPr lang="en-US" sz="2400" i="1" dirty="0">
                <a:latin typeface="Times New Roman" charset="0"/>
                <a:cs typeface="Times New Roman" charset="0"/>
              </a:rPr>
              <a:t>k</a:t>
            </a:r>
            <a:r>
              <a:rPr lang="en-US" sz="2400" dirty="0"/>
              <a:t> (e.g., temperature) at time </a:t>
            </a:r>
            <a:r>
              <a:rPr lang="en-US" sz="2400" i="1" dirty="0">
                <a:latin typeface="Times New Roman" charset="0"/>
                <a:cs typeface="Times New Roman" charset="0"/>
              </a:rPr>
              <a:t>t</a:t>
            </a:r>
          </a:p>
          <a:p>
            <a:pPr>
              <a:spcAft>
                <a:spcPts val="1200"/>
              </a:spcAft>
            </a:pPr>
            <a:r>
              <a:rPr lang="en-US" sz="2400" i="1" dirty="0" err="1" smtClean="0">
                <a:latin typeface="Times New Roman" charset="0"/>
                <a:cs typeface="Times New Roman" charset="0"/>
              </a:rPr>
              <a:t>C</a:t>
            </a:r>
            <a:r>
              <a:rPr lang="en-US" sz="2400" i="1" baseline="-25000" dirty="0" err="1" smtClean="0">
                <a:latin typeface="Times New Roman" charset="0"/>
                <a:cs typeface="Times New Roman" charset="0"/>
              </a:rPr>
              <a:t>ik</a:t>
            </a:r>
            <a:r>
              <a:rPr lang="en-US" sz="2400" dirty="0" smtClean="0"/>
              <a:t> </a:t>
            </a:r>
            <a:r>
              <a:rPr lang="en-US" sz="2400" dirty="0"/>
              <a:t>is effect of covariate </a:t>
            </a:r>
            <a:r>
              <a:rPr lang="en-US" sz="2400" i="1" dirty="0">
                <a:latin typeface="Times New Roman" charset="0"/>
                <a:cs typeface="Times New Roman" charset="0"/>
              </a:rPr>
              <a:t>k</a:t>
            </a:r>
            <a:r>
              <a:rPr lang="en-US" sz="2400" dirty="0"/>
              <a:t> on species </a:t>
            </a:r>
            <a:r>
              <a:rPr lang="en-US" sz="2400" i="1" dirty="0" err="1">
                <a:latin typeface="Times New Roman" charset="0"/>
                <a:cs typeface="Times New Roman" charset="0"/>
              </a:rPr>
              <a:t>i</a:t>
            </a:r>
            <a:endParaRPr lang="en-US" sz="2400" i="1" dirty="0">
              <a:latin typeface="Times New Roman" charset="0"/>
              <a:cs typeface="Times New Roman" charset="0"/>
            </a:endParaRP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accent2"/>
                </a:solidFill>
                <a:cs typeface="Times New Roman" charset="0"/>
              </a:rPr>
              <a:t>NOTE: </a:t>
            </a:r>
            <a:r>
              <a:rPr lang="en-US" sz="2400" dirty="0">
                <a:cs typeface="Times New Roman" charset="0"/>
              </a:rPr>
              <a:t>covariate not time </a:t>
            </a:r>
            <a:r>
              <a:rPr lang="en-US" sz="2400" dirty="0" smtClean="0">
                <a:cs typeface="Times New Roman" charset="0"/>
              </a:rPr>
              <a:t>lagged; if you want a time-lagged covariate you need to use the time-lagged covariate as </a:t>
            </a:r>
            <a:r>
              <a:rPr lang="en-US" sz="2400" dirty="0" err="1" smtClean="0">
                <a:cs typeface="Times New Roman" charset="0"/>
              </a:rPr>
              <a:t>c</a:t>
            </a:r>
            <a:r>
              <a:rPr lang="en-US" sz="2400" baseline="-25000" dirty="0" err="1" smtClean="0">
                <a:cs typeface="Times New Roman" charset="0"/>
              </a:rPr>
              <a:t>t</a:t>
            </a:r>
            <a:endParaRPr lang="en-US" sz="2400" i="1" baseline="-25000" dirty="0">
              <a:latin typeface="Times New Roman" charset="0"/>
              <a:cs typeface="Times New Roman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735674"/>
              </p:ext>
            </p:extLst>
          </p:nvPr>
        </p:nvGraphicFramePr>
        <p:xfrm>
          <a:off x="1782468" y="1924861"/>
          <a:ext cx="5208587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4" name="Equation" r:id="rId4" imgW="2590560" imgH="939600" progId="Equation.3">
                  <p:embed/>
                </p:oleObj>
              </mc:Choice>
              <mc:Fallback>
                <p:oleObj name="Equation" r:id="rId4" imgW="2590560" imgH="939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468" y="1924861"/>
                        <a:ext cx="5208587" cy="188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76973" y="362932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q=2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Multivariate AR(1) process</a:t>
            </a:r>
          </a:p>
        </p:txBody>
      </p:sp>
      <p:sp>
        <p:nvSpPr>
          <p:cNvPr id="73733" name="TextBox 9"/>
          <p:cNvSpPr txBox="1">
            <a:spLocks noChangeArrowheads="1"/>
          </p:cNvSpPr>
          <p:nvPr/>
        </p:nvSpPr>
        <p:spPr bwMode="auto">
          <a:xfrm>
            <a:off x="1091675" y="1528763"/>
            <a:ext cx="30026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Can write all of this </a:t>
            </a:r>
            <a:r>
              <a:rPr lang="en-US" sz="2400" dirty="0" smtClean="0"/>
              <a:t>as</a:t>
            </a:r>
            <a:r>
              <a:rPr lang="en-US" sz="2400" dirty="0"/>
              <a:t>:</a:t>
            </a:r>
          </a:p>
        </p:txBody>
      </p:sp>
      <p:graphicFrame>
        <p:nvGraphicFramePr>
          <p:cNvPr id="737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057370"/>
              </p:ext>
            </p:extLst>
          </p:nvPr>
        </p:nvGraphicFramePr>
        <p:xfrm>
          <a:off x="1236663" y="2138363"/>
          <a:ext cx="367982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5" name="Equation" r:id="rId4" imgW="1460500" imgH="215900" progId="Equation.3">
                  <p:embed/>
                </p:oleObj>
              </mc:Choice>
              <mc:Fallback>
                <p:oleObj name="Equation" r:id="rId4" imgW="1460500" imgH="215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2138363"/>
                        <a:ext cx="3679825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026852"/>
              </p:ext>
            </p:extLst>
          </p:nvPr>
        </p:nvGraphicFramePr>
        <p:xfrm>
          <a:off x="5499100" y="2109788"/>
          <a:ext cx="2678113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66" name="Equation" r:id="rId6" imgW="1066800" imgH="241300" progId="Equation.3">
                  <p:embed/>
                </p:oleObj>
              </mc:Choice>
              <mc:Fallback>
                <p:oleObj name="Equation" r:id="rId6" imgW="1066800" imgH="241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9100" y="2109788"/>
                        <a:ext cx="2678113" cy="604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58872" y="2909888"/>
            <a:ext cx="6643332" cy="307776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b="1" dirty="0" err="1" smtClean="0">
                <a:latin typeface="Times New Roman" charset="0"/>
                <a:cs typeface="Times New Roman" charset="0"/>
              </a:rPr>
              <a:t>x</a:t>
            </a:r>
            <a:r>
              <a:rPr lang="en-US" sz="2400" i="1" baseline="-25000" dirty="0" err="1" smtClean="0">
                <a:latin typeface="Times New Roman" charset="0"/>
                <a:cs typeface="Times New Roman" charset="0"/>
              </a:rPr>
              <a:t>t</a:t>
            </a:r>
            <a:r>
              <a:rPr lang="en-US" sz="2400" dirty="0" smtClean="0"/>
              <a:t> </a:t>
            </a:r>
            <a:r>
              <a:rPr lang="en-US" sz="2400" dirty="0"/>
              <a:t>is </a:t>
            </a:r>
            <a:r>
              <a:rPr lang="en-US" sz="2400" i="1" dirty="0">
                <a:latin typeface="Times New Roman" charset="0"/>
                <a:cs typeface="Times New Roman" charset="0"/>
              </a:rPr>
              <a:t>p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x</a:t>
            </a:r>
            <a:r>
              <a:rPr lang="en-US" sz="2400" dirty="0">
                <a:latin typeface="Times New Roman" charset="0"/>
                <a:cs typeface="Times New Roman" charset="0"/>
              </a:rPr>
              <a:t> 1</a:t>
            </a:r>
            <a:r>
              <a:rPr lang="en-US" sz="2400" dirty="0"/>
              <a:t> vector of species abundance at time </a:t>
            </a:r>
            <a:r>
              <a:rPr lang="en-US" sz="2400" i="1" dirty="0">
                <a:latin typeface="Times New Roman" charset="0"/>
                <a:cs typeface="Times New Roman" charset="0"/>
              </a:rPr>
              <a:t>t</a:t>
            </a:r>
          </a:p>
          <a:p>
            <a:pPr>
              <a:spcAft>
                <a:spcPts val="1200"/>
              </a:spcAft>
            </a:pPr>
            <a:r>
              <a:rPr lang="en-US" sz="2400" b="1" dirty="0" smtClean="0">
                <a:latin typeface="Times New Roman" charset="0"/>
                <a:cs typeface="Times New Roman" charset="0"/>
              </a:rPr>
              <a:t>u</a:t>
            </a:r>
            <a:r>
              <a:rPr lang="en-US" sz="2400" dirty="0" smtClean="0"/>
              <a:t> </a:t>
            </a:r>
            <a:r>
              <a:rPr lang="en-US" sz="2400" dirty="0"/>
              <a:t>is </a:t>
            </a:r>
            <a:r>
              <a:rPr lang="en-US" sz="2400" i="1" dirty="0">
                <a:latin typeface="Times New Roman" charset="0"/>
                <a:cs typeface="Times New Roman" charset="0"/>
              </a:rPr>
              <a:t>p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x</a:t>
            </a:r>
            <a:r>
              <a:rPr lang="en-US" sz="2400" dirty="0">
                <a:latin typeface="Times New Roman" charset="0"/>
                <a:cs typeface="Times New Roman" charset="0"/>
              </a:rPr>
              <a:t> 1</a:t>
            </a:r>
            <a:r>
              <a:rPr lang="en-US" sz="2400" dirty="0"/>
              <a:t> vector of intrinsic growth rates</a:t>
            </a:r>
            <a:endParaRPr lang="en-US" sz="2400" i="1" dirty="0">
              <a:latin typeface="Times New Roman" charset="0"/>
              <a:cs typeface="Times New Roman" charset="0"/>
            </a:endParaRP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Times New Roman" charset="0"/>
                <a:cs typeface="Times New Roman" charset="0"/>
              </a:rPr>
              <a:t>B</a:t>
            </a:r>
            <a:r>
              <a:rPr lang="en-US" sz="2400" dirty="0"/>
              <a:t> is </a:t>
            </a:r>
            <a:r>
              <a:rPr lang="en-US" sz="2400" i="1" dirty="0">
                <a:latin typeface="Times New Roman" charset="0"/>
                <a:cs typeface="Times New Roman" charset="0"/>
              </a:rPr>
              <a:t>p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x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cs typeface="Times New Roman" charset="0"/>
              </a:rPr>
              <a:t>p</a:t>
            </a:r>
            <a:r>
              <a:rPr lang="en-US" sz="2400" dirty="0"/>
              <a:t> matrix of density-dependent effects</a:t>
            </a:r>
            <a:endParaRPr lang="en-US" sz="2400" i="1" dirty="0">
              <a:latin typeface="Times New Roman" charset="0"/>
              <a:cs typeface="Times New Roman" charset="0"/>
            </a:endParaRPr>
          </a:p>
          <a:p>
            <a:pPr>
              <a:spcAft>
                <a:spcPts val="1200"/>
              </a:spcAft>
            </a:pPr>
            <a:r>
              <a:rPr lang="en-US" sz="2400" b="1" dirty="0" smtClean="0">
                <a:latin typeface="Times New Roman" charset="0"/>
                <a:cs typeface="Times New Roman" charset="0"/>
              </a:rPr>
              <a:t>x</a:t>
            </a:r>
            <a:r>
              <a:rPr lang="en-US" sz="2400" i="1" baseline="-25000" dirty="0" smtClean="0">
                <a:latin typeface="Times New Roman" charset="0"/>
                <a:cs typeface="Times New Roman" charset="0"/>
              </a:rPr>
              <a:t>t</a:t>
            </a:r>
            <a:r>
              <a:rPr lang="en-US" sz="2400" baseline="-25000" dirty="0">
                <a:latin typeface="Times New Roman" charset="0"/>
                <a:cs typeface="Times New Roman" charset="0"/>
              </a:rPr>
              <a:t>-1</a:t>
            </a:r>
            <a:r>
              <a:rPr lang="en-US" sz="2400" dirty="0"/>
              <a:t> is </a:t>
            </a:r>
            <a:r>
              <a:rPr lang="en-US" sz="2400" i="1" dirty="0">
                <a:latin typeface="Times New Roman" charset="0"/>
                <a:cs typeface="Times New Roman" charset="0"/>
              </a:rPr>
              <a:t>p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x</a:t>
            </a:r>
            <a:r>
              <a:rPr lang="en-US" sz="2400" dirty="0">
                <a:latin typeface="Times New Roman" charset="0"/>
                <a:cs typeface="Times New Roman" charset="0"/>
              </a:rPr>
              <a:t> 1</a:t>
            </a:r>
            <a:r>
              <a:rPr lang="en-US" sz="2400" dirty="0"/>
              <a:t> vector of species abundance at time </a:t>
            </a:r>
            <a:r>
              <a:rPr lang="en-US" sz="2400" i="1" dirty="0">
                <a:latin typeface="Times New Roman" charset="0"/>
                <a:cs typeface="Times New Roman" charset="0"/>
              </a:rPr>
              <a:t>t</a:t>
            </a:r>
            <a:r>
              <a:rPr lang="en-US" sz="2400" dirty="0">
                <a:latin typeface="Times New Roman" charset="0"/>
                <a:cs typeface="Times New Roman" charset="0"/>
              </a:rPr>
              <a:t>-1</a:t>
            </a:r>
            <a:endParaRPr lang="en-US" sz="2400" i="1" dirty="0">
              <a:latin typeface="Times New Roman" charset="0"/>
              <a:cs typeface="Times New Roman" charset="0"/>
            </a:endParaRP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Times New Roman" charset="0"/>
                <a:cs typeface="Times New Roman" charset="0"/>
              </a:rPr>
              <a:t>C</a:t>
            </a:r>
            <a:r>
              <a:rPr lang="en-US" sz="2400" dirty="0"/>
              <a:t> is </a:t>
            </a:r>
            <a:r>
              <a:rPr lang="en-US" sz="2400" i="1" dirty="0">
                <a:latin typeface="Times New Roman" charset="0"/>
                <a:cs typeface="Times New Roman" charset="0"/>
              </a:rPr>
              <a:t>p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x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cs typeface="Times New Roman" charset="0"/>
              </a:rPr>
              <a:t>q</a:t>
            </a:r>
            <a:r>
              <a:rPr lang="en-US" sz="2400" dirty="0"/>
              <a:t> matrix of covariate effects</a:t>
            </a:r>
            <a:endParaRPr lang="en-US" sz="2400" i="1" dirty="0">
              <a:latin typeface="Times New Roman" charset="0"/>
              <a:cs typeface="Times New Roman" charset="0"/>
            </a:endParaRPr>
          </a:p>
          <a:p>
            <a:pPr>
              <a:spcAft>
                <a:spcPts val="1200"/>
              </a:spcAft>
            </a:pPr>
            <a:r>
              <a:rPr lang="en-US" sz="2400" b="1" dirty="0" err="1" smtClean="0">
                <a:latin typeface="Times New Roman" charset="0"/>
                <a:cs typeface="Times New Roman" charset="0"/>
              </a:rPr>
              <a:t>c</a:t>
            </a:r>
            <a:r>
              <a:rPr lang="en-US" sz="2400" i="1" baseline="-25000" dirty="0" err="1" smtClean="0">
                <a:latin typeface="Times New Roman" charset="0"/>
                <a:cs typeface="Times New Roman" charset="0"/>
              </a:rPr>
              <a:t>t</a:t>
            </a:r>
            <a:r>
              <a:rPr lang="en-US" sz="2400" dirty="0" smtClean="0"/>
              <a:t> </a:t>
            </a:r>
            <a:r>
              <a:rPr lang="en-US" sz="2400" dirty="0"/>
              <a:t>is </a:t>
            </a:r>
            <a:r>
              <a:rPr lang="en-US" sz="2400" i="1" dirty="0">
                <a:latin typeface="Times New Roman" charset="0"/>
                <a:cs typeface="Times New Roman" charset="0"/>
              </a:rPr>
              <a:t>q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x</a:t>
            </a:r>
            <a:r>
              <a:rPr lang="en-US" sz="2400" dirty="0">
                <a:latin typeface="Times New Roman" charset="0"/>
                <a:cs typeface="Times New Roman" charset="0"/>
              </a:rPr>
              <a:t> 1</a:t>
            </a:r>
            <a:r>
              <a:rPr lang="en-US" sz="2400" dirty="0"/>
              <a:t> vector of covariate values at time </a:t>
            </a:r>
            <a:r>
              <a:rPr lang="en-US" sz="2400" i="1" dirty="0">
                <a:latin typeface="Times New Roman" charset="0"/>
                <a:cs typeface="Times New Roman" charset="0"/>
              </a:rPr>
              <a:t>t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Title 1"/>
          <p:cNvSpPr>
            <a:spLocks noGrp="1"/>
          </p:cNvSpPr>
          <p:nvPr>
            <p:ph type="title"/>
          </p:nvPr>
        </p:nvSpPr>
        <p:spPr>
          <a:xfrm>
            <a:off x="4445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Multivariate AR(1) process</a:t>
            </a:r>
          </a:p>
        </p:txBody>
      </p:sp>
      <p:sp>
        <p:nvSpPr>
          <p:cNvPr id="75780" name="TextBox 9"/>
          <p:cNvSpPr txBox="1">
            <a:spLocks noChangeArrowheads="1"/>
          </p:cNvSpPr>
          <p:nvPr/>
        </p:nvSpPr>
        <p:spPr bwMode="auto">
          <a:xfrm>
            <a:off x="2516188" y="1463675"/>
            <a:ext cx="42874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A note on </a:t>
            </a:r>
            <a:r>
              <a:rPr lang="en-US" sz="2400" dirty="0" smtClean="0"/>
              <a:t>the B matrix structure:</a:t>
            </a:r>
            <a:endParaRPr lang="en-US" sz="2400" dirty="0"/>
          </a:p>
        </p:txBody>
      </p:sp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993775" y="2114550"/>
          <a:ext cx="4608513" cy="294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54" name="Equation" r:id="rId4" imgW="1828800" imgH="1168200" progId="Equation.3">
                  <p:embed/>
                </p:oleObj>
              </mc:Choice>
              <mc:Fallback>
                <p:oleObj name="Equation" r:id="rId4" imgW="1828800" imgH="1168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2114550"/>
                        <a:ext cx="4608513" cy="294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788" name="Group 12"/>
          <p:cNvGrpSpPr>
            <a:grpSpLocks/>
          </p:cNvGrpSpPr>
          <p:nvPr/>
        </p:nvGrpSpPr>
        <p:grpSpPr bwMode="auto">
          <a:xfrm>
            <a:off x="1289050" y="3379788"/>
            <a:ext cx="6884988" cy="2062162"/>
            <a:chOff x="812" y="2129"/>
            <a:chExt cx="4337" cy="1299"/>
          </a:xfrm>
        </p:grpSpPr>
        <p:sp>
          <p:nvSpPr>
            <p:cNvPr id="14" name="Rounded Rectangle 13"/>
            <p:cNvSpPr/>
            <p:nvPr/>
          </p:nvSpPr>
          <p:spPr>
            <a:xfrm rot="2205251">
              <a:off x="812" y="2129"/>
              <a:ext cx="2940" cy="299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75782" name="TextBox 14"/>
            <p:cNvSpPr txBox="1">
              <a:spLocks noChangeArrowheads="1"/>
            </p:cNvSpPr>
            <p:nvPr/>
          </p:nvSpPr>
          <p:spPr bwMode="auto">
            <a:xfrm>
              <a:off x="3446" y="3137"/>
              <a:ext cx="170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400">
                  <a:solidFill>
                    <a:schemeClr val="accent2"/>
                  </a:solidFill>
                </a:rPr>
                <a:t>Intra-specific effects</a:t>
              </a:r>
            </a:p>
          </p:txBody>
        </p:sp>
      </p:grpSp>
      <p:grpSp>
        <p:nvGrpSpPr>
          <p:cNvPr id="75789" name="Group 13"/>
          <p:cNvGrpSpPr>
            <a:grpSpLocks/>
          </p:cNvGrpSpPr>
          <p:nvPr/>
        </p:nvGrpSpPr>
        <p:grpSpPr bwMode="auto">
          <a:xfrm>
            <a:off x="1773238" y="2203450"/>
            <a:ext cx="6497637" cy="3624263"/>
            <a:chOff x="1117" y="1388"/>
            <a:chExt cx="4093" cy="2283"/>
          </a:xfrm>
        </p:grpSpPr>
        <p:sp>
          <p:nvSpPr>
            <p:cNvPr id="18" name="TextBox 17"/>
            <p:cNvSpPr txBox="1"/>
            <p:nvPr/>
          </p:nvSpPr>
          <p:spPr>
            <a:xfrm>
              <a:off x="3502" y="1966"/>
              <a:ext cx="1708" cy="5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accent6"/>
                  </a:solidFill>
                  <a:latin typeface="+mn-lt"/>
                  <a:ea typeface="+mn-ea"/>
                </a:rPr>
                <a:t>Inter-specific effects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accent6"/>
                  </a:solidFill>
                  <a:latin typeface="+mn-lt"/>
                  <a:ea typeface="+mn-ea"/>
                </a:rPr>
                <a:t>(can be set to zero)</a:t>
              </a:r>
            </a:p>
          </p:txBody>
        </p:sp>
        <p:sp>
          <p:nvSpPr>
            <p:cNvPr id="20" name="Right Triangle 19"/>
            <p:cNvSpPr/>
            <p:nvPr/>
          </p:nvSpPr>
          <p:spPr>
            <a:xfrm>
              <a:off x="1117" y="1643"/>
              <a:ext cx="1978" cy="1492"/>
            </a:xfrm>
            <a:prstGeom prst="rt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Right Triangle 20"/>
            <p:cNvSpPr/>
            <p:nvPr/>
          </p:nvSpPr>
          <p:spPr>
            <a:xfrm rot="10800000">
              <a:off x="1403" y="1388"/>
              <a:ext cx="1979" cy="1493"/>
            </a:xfrm>
            <a:prstGeom prst="rt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92" y="3148"/>
              <a:ext cx="1709" cy="5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accent6"/>
                  </a:solidFill>
                  <a:latin typeface="+mn-lt"/>
                  <a:ea typeface="+mn-ea"/>
                </a:rPr>
                <a:t>Inter-specific effects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accent6"/>
                  </a:solidFill>
                  <a:latin typeface="+mn-lt"/>
                  <a:ea typeface="+mn-ea"/>
                </a:rPr>
                <a:t>(can be set to zero)</a:t>
              </a:r>
            </a:p>
          </p:txBody>
        </p:sp>
      </p:grp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7809</TotalTime>
  <Words>2494</Words>
  <Application>Microsoft Office PowerPoint</Application>
  <PresentationFormat>On-screen Show (4:3)</PresentationFormat>
  <Paragraphs>317</Paragraphs>
  <Slides>35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Symbol</vt:lpstr>
      <vt:lpstr>Calibri</vt:lpstr>
      <vt:lpstr>ＭＳ Ｐゴシック</vt:lpstr>
      <vt:lpstr>Wingdings</vt:lpstr>
      <vt:lpstr>Arial</vt:lpstr>
      <vt:lpstr>Times New Roman</vt:lpstr>
      <vt:lpstr>Office Theme</vt:lpstr>
      <vt:lpstr>Equation</vt:lpstr>
      <vt:lpstr>Using multivariate autoregressive models to estimate interaction strengths, aka the B matrix Part II: community dynamics</vt:lpstr>
      <vt:lpstr>Topics</vt:lpstr>
      <vt:lpstr>Lake Washington: a large change insewage inputs in the late 1960s led to a dramatic change in the plankton community</vt:lpstr>
      <vt:lpstr>How can we make sense of this?</vt:lpstr>
      <vt:lpstr>And reduce to the ‘important’ links?</vt:lpstr>
      <vt:lpstr>Multivariate AR(1) process, “MAR1”</vt:lpstr>
      <vt:lpstr>Multivariate AR(1) process</vt:lpstr>
      <vt:lpstr>Multivariate AR(1) process</vt:lpstr>
      <vt:lpstr>Multivariate AR(1) process</vt:lpstr>
      <vt:lpstr>Real systems do not necessarily have log-linear density-dependence</vt:lpstr>
      <vt:lpstr>Stationary distribution for MAR(1)</vt:lpstr>
      <vt:lpstr>Stability properties of MAR(1) models</vt:lpstr>
      <vt:lpstr>Stability properties of MAR(1) models</vt:lpstr>
      <vt:lpstr>Stability properties of MAR(1) models</vt:lpstr>
      <vt:lpstr>Stability properties of MAR(1) models</vt:lpstr>
      <vt:lpstr>Stability properties of MAR(1) models</vt:lpstr>
      <vt:lpstr>Stability properties of MAR(1) models</vt:lpstr>
      <vt:lpstr>Stability properties of MAR(1) models</vt:lpstr>
      <vt:lpstr>MAR(1) parameter estimation</vt:lpstr>
      <vt:lpstr>PowerPoint Presentation</vt:lpstr>
      <vt:lpstr>PowerPoint Presentation</vt:lpstr>
      <vt:lpstr>Much faster MAR(1) parameter estimation</vt:lpstr>
      <vt:lpstr>Conditional least squares (CLS)</vt:lpstr>
      <vt:lpstr>MAR(1) parameter estimation</vt:lpstr>
      <vt:lpstr>MAR(1) parameter estimation</vt:lpstr>
      <vt:lpstr>MAR(1) parameter estimation</vt:lpstr>
      <vt:lpstr>Search strategy for large model spaces</vt:lpstr>
      <vt:lpstr>Search strategy for large model spaces</vt:lpstr>
      <vt:lpstr>Model diagnostics</vt:lpstr>
      <vt:lpstr>PowerPoint Presentation</vt:lpstr>
      <vt:lpstr>Parameter confidence intervals (CI)</vt:lpstr>
      <vt:lpstr>Parameter confidence intervals (CI)</vt:lpstr>
      <vt:lpstr>Parameter confidence intervals (CI)</vt:lpstr>
      <vt:lpstr>MAR(1) with observation error</vt:lpstr>
      <vt:lpstr>See the MARSS User Guide for a computer lab that walks through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MAR(1) models</dc:title>
  <dc:creator>Mark Scheuerell</dc:creator>
  <cp:lastModifiedBy>Eli Holmes</cp:lastModifiedBy>
  <cp:revision>420</cp:revision>
  <cp:lastPrinted>2017-02-28T20:23:48Z</cp:lastPrinted>
  <dcterms:created xsi:type="dcterms:W3CDTF">2007-07-25T21:52:10Z</dcterms:created>
  <dcterms:modified xsi:type="dcterms:W3CDTF">2019-03-05T00:58:35Z</dcterms:modified>
</cp:coreProperties>
</file>